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0" r:id="rId2"/>
  </p:sldMasterIdLst>
  <p:notesMasterIdLst>
    <p:notesMasterId r:id="rId4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</p:sldIdLst>
  <p:sldSz cx="12192000" cy="6858000"/>
  <p:notesSz cx="6858000" cy="9144000"/>
  <p:embeddedFontLst>
    <p:embeddedFont>
      <p:font typeface="Arial Narrow" panose="020B0606020202030204" pitchFamily="34" charset="0"/>
      <p:regular r:id="rId44"/>
      <p:bold r:id="rId45"/>
      <p:italic r:id="rId46"/>
      <p:boldItalic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2" roundtripDataSignature="AMtx7mg2vymvz4Nq56GXNwTDLSj5CGAHz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9" d="100"/>
          <a:sy n="119" d="100"/>
        </p:scale>
        <p:origin x="23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2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.fntdata"/><Relationship Id="rId52" Type="http://customschemas.google.com/relationships/presentationmetadata" Target="meta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3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90a1b33b5a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90a1b33b5a_0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g90a1b33b5a_0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90a1b33b5a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90a1b33b5a_0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g90a1b33b5a_0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90a1b33b5a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90a1b33b5a_0_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g90a1b33b5a_0_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90a1b33b5a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90a1b33b5a_0_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90a1b33b5a_0_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90a1b33b5a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90a1b33b5a_0_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g90a1b33b5a_0_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90a1b33b5a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90a1b33b5a_0_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g90a1b33b5a_0_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90a1b33b5a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90a1b33b5a_0_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g90a1b33b5a_0_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90a1b33b5a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90a1b33b5a_0_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g90a1b33b5a_0_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90a1b33b5a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90a1b33b5a_0_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g90a1b33b5a_0_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90a1b33b5a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90a1b33b5a_0_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g90a1b33b5a_0_7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90a1b33b5a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90a1b33b5a_0_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90a1b33b5a_0_8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90a1b33b5a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90a1b33b5a_0_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g90a1b33b5a_0_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90a1b33b5a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90a1b33b5a_0_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g90a1b33b5a_0_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920f5e8053_0_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g920f5e8053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920f5e8053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g920f5e8053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920f5e8053_0_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g920f5e8053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920f5e8053_0_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g920f5e8053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920f5e8053_0_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g920f5e8053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920f5e8053_0_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g920f5e8053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920f5e8053_0_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g920f5e8053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920f5e8053_0_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g920f5e8053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9128ae2f23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g9128ae2f2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920f5e8053_0_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g920f5e8053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920f5e8053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g920f5e8053_0_1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g920f5e8053_0_1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920f5e8053_0_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g920f5e8053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920f5e8053_0_1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g920f5e8053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920f5e8053_0_1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g920f5e8053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920f5e8053_0_1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g920f5e8053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920f5e8053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5" name="Google Shape;345;g920f5e8053_0_1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g920f5e8053_0_1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90a1b33b5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90a1b33b5a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g90a1b33b5a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90a1b33b5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90a1b33b5a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90a1b33b5a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2"/>
          <p:cNvSpPr txBox="1">
            <a:spLocks noGrp="1"/>
          </p:cNvSpPr>
          <p:nvPr>
            <p:ph type="title"/>
          </p:nvPr>
        </p:nvSpPr>
        <p:spPr>
          <a:xfrm>
            <a:off x="-125691" y="4431694"/>
            <a:ext cx="12418244" cy="1470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 Narrow"/>
              <a:buNone/>
              <a:defRPr b="0" i="0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2"/>
          <p:cNvSpPr txBox="1">
            <a:spLocks noGrp="1"/>
          </p:cNvSpPr>
          <p:nvPr>
            <p:ph type="body" idx="1"/>
          </p:nvPr>
        </p:nvSpPr>
        <p:spPr>
          <a:xfrm>
            <a:off x="609600" y="6267450"/>
            <a:ext cx="10972800" cy="420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440"/>
              </a:spcBef>
              <a:spcAft>
                <a:spcPts val="0"/>
              </a:spcAft>
              <a:buClr>
                <a:srgbClr val="474C55"/>
              </a:buClr>
              <a:buSzPts val="2200"/>
              <a:buNone/>
              <a:defRPr sz="2200" cap="none">
                <a:solidFill>
                  <a:srgbClr val="474C55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6"/>
          <p:cNvSpPr txBox="1">
            <a:spLocks noGrp="1"/>
          </p:cNvSpPr>
          <p:nvPr>
            <p:ph type="subTitle" idx="1"/>
          </p:nvPr>
        </p:nvSpPr>
        <p:spPr>
          <a:xfrm>
            <a:off x="1828800" y="3872808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474C55"/>
              </a:buClr>
              <a:buSzPts val="3200"/>
              <a:buNone/>
              <a:defRPr>
                <a:solidFill>
                  <a:srgbClr val="474C55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929497"/>
              </a:buClr>
              <a:buSzPts val="2800"/>
              <a:buNone/>
              <a:defRPr>
                <a:solidFill>
                  <a:srgbClr val="929497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929497"/>
              </a:buClr>
              <a:buSzPts val="2400"/>
              <a:buNone/>
              <a:defRPr>
                <a:solidFill>
                  <a:srgbClr val="929497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929497"/>
              </a:buClr>
              <a:buSzPts val="2000"/>
              <a:buNone/>
              <a:defRPr>
                <a:solidFill>
                  <a:srgbClr val="929497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929497"/>
              </a:buClr>
              <a:buSzPts val="2000"/>
              <a:buNone/>
              <a:defRPr>
                <a:solidFill>
                  <a:srgbClr val="929497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929497"/>
              </a:buClr>
              <a:buSzPts val="2000"/>
              <a:buNone/>
              <a:defRPr>
                <a:solidFill>
                  <a:srgbClr val="929497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929497"/>
              </a:buClr>
              <a:buSzPts val="2000"/>
              <a:buNone/>
              <a:defRPr>
                <a:solidFill>
                  <a:srgbClr val="929497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929497"/>
              </a:buClr>
              <a:buSzPts val="2000"/>
              <a:buNone/>
              <a:defRPr>
                <a:solidFill>
                  <a:srgbClr val="929497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929497"/>
              </a:buClr>
              <a:buSzPts val="2000"/>
              <a:buNone/>
              <a:defRPr>
                <a:solidFill>
                  <a:srgbClr val="929497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609600" y="831613"/>
            <a:ext cx="10972800" cy="2530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D9192C"/>
              </a:buClr>
              <a:buSzPts val="6000"/>
              <a:buFont typeface="Arial Narrow"/>
              <a:buNone/>
              <a:defRPr sz="6000" b="0" i="0">
                <a:solidFill>
                  <a:srgbClr val="D9192C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474C55"/>
              </a:buClr>
              <a:buSzPts val="2000"/>
              <a:buNone/>
              <a:defRPr sz="2000">
                <a:solidFill>
                  <a:srgbClr val="474C55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929497"/>
              </a:buClr>
              <a:buSzPts val="1800"/>
              <a:buNone/>
              <a:defRPr sz="1800">
                <a:solidFill>
                  <a:srgbClr val="929497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929497"/>
              </a:buClr>
              <a:buSzPts val="1600"/>
              <a:buNone/>
              <a:defRPr sz="1600">
                <a:solidFill>
                  <a:srgbClr val="929497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929497"/>
              </a:buClr>
              <a:buSzPts val="1400"/>
              <a:buNone/>
              <a:defRPr sz="1400">
                <a:solidFill>
                  <a:srgbClr val="929497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929497"/>
              </a:buClr>
              <a:buSzPts val="1400"/>
              <a:buNone/>
              <a:defRPr sz="1400">
                <a:solidFill>
                  <a:srgbClr val="929497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929497"/>
              </a:buClr>
              <a:buSzPts val="1400"/>
              <a:buNone/>
              <a:defRPr sz="1400">
                <a:solidFill>
                  <a:srgbClr val="929497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929497"/>
              </a:buClr>
              <a:buSzPts val="1400"/>
              <a:buNone/>
              <a:defRPr sz="1400">
                <a:solidFill>
                  <a:srgbClr val="929497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929497"/>
              </a:buClr>
              <a:buSzPts val="1400"/>
              <a:buNone/>
              <a:defRPr sz="1400">
                <a:solidFill>
                  <a:srgbClr val="929497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929497"/>
              </a:buClr>
              <a:buSzPts val="1400"/>
              <a:buNone/>
              <a:defRPr sz="1400">
                <a:solidFill>
                  <a:srgbClr val="929497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title"/>
          </p:nvPr>
        </p:nvSpPr>
        <p:spPr>
          <a:xfrm>
            <a:off x="963084" y="4425719"/>
            <a:ext cx="10972800" cy="1522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 Narrow"/>
              <a:buNone/>
              <a:defRPr b="1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 Narrow"/>
              <a:buNone/>
              <a:defRPr b="1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body" idx="1"/>
          </p:nvPr>
        </p:nvSpPr>
        <p:spPr>
          <a:xfrm>
            <a:off x="609600" y="1634095"/>
            <a:ext cx="10972800" cy="412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rgbClr val="474C55"/>
              </a:buClr>
              <a:buSzPts val="3200"/>
              <a:buNone/>
              <a:defRPr sz="3200">
                <a:solidFill>
                  <a:srgbClr val="474C55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929497"/>
              </a:buClr>
              <a:buSzPts val="1800"/>
              <a:buNone/>
              <a:defRPr sz="1800">
                <a:solidFill>
                  <a:srgbClr val="929497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929497"/>
              </a:buClr>
              <a:buSzPts val="1600"/>
              <a:buNone/>
              <a:defRPr sz="1600">
                <a:solidFill>
                  <a:srgbClr val="929497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929497"/>
              </a:buClr>
              <a:buSzPts val="1400"/>
              <a:buNone/>
              <a:defRPr sz="1400">
                <a:solidFill>
                  <a:srgbClr val="929497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929497"/>
              </a:buClr>
              <a:buSzPts val="1400"/>
              <a:buNone/>
              <a:defRPr sz="1400">
                <a:solidFill>
                  <a:srgbClr val="929497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929497"/>
              </a:buClr>
              <a:buSzPts val="1400"/>
              <a:buNone/>
              <a:defRPr sz="1400">
                <a:solidFill>
                  <a:srgbClr val="929497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929497"/>
              </a:buClr>
              <a:buSzPts val="1400"/>
              <a:buNone/>
              <a:defRPr sz="1400">
                <a:solidFill>
                  <a:srgbClr val="929497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929497"/>
              </a:buClr>
              <a:buSzPts val="1400"/>
              <a:buNone/>
              <a:defRPr sz="1400">
                <a:solidFill>
                  <a:srgbClr val="929497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929497"/>
              </a:buClr>
              <a:buSzPts val="1400"/>
              <a:buNone/>
              <a:defRPr sz="1400">
                <a:solidFill>
                  <a:srgbClr val="929497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9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108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D9192C"/>
              </a:buClr>
              <a:buSzPts val="3200"/>
              <a:buFont typeface="Arial"/>
              <a:buChar char="•"/>
              <a:defRPr>
                <a:solidFill>
                  <a:srgbClr val="474C55"/>
                </a:solidFill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D9192C"/>
              </a:buClr>
              <a:buSzPts val="2800"/>
              <a:buFont typeface="Arial"/>
              <a:buChar char="–"/>
              <a:defRPr>
                <a:solidFill>
                  <a:srgbClr val="474C55"/>
                </a:solidFill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D9192C"/>
              </a:buClr>
              <a:buSzPts val="2400"/>
              <a:buFont typeface="Arial"/>
              <a:buChar char="•"/>
              <a:defRPr>
                <a:solidFill>
                  <a:srgbClr val="474C55"/>
                </a:solidFill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D9192C"/>
              </a:buClr>
              <a:buSzPts val="2000"/>
              <a:buFont typeface="Arial"/>
              <a:buChar char="–"/>
              <a:defRPr>
                <a:solidFill>
                  <a:srgbClr val="474C55"/>
                </a:solidFill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D9192C"/>
              </a:buClr>
              <a:buSzPts val="2000"/>
              <a:buFont typeface="Arial"/>
              <a:buNone/>
              <a:defRPr>
                <a:solidFill>
                  <a:srgbClr val="474C55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 Narrow"/>
              <a:buNone/>
              <a:defRPr b="1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153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Arial"/>
              <a:buChar char="•"/>
              <a:defRPr sz="2800">
                <a:solidFill>
                  <a:schemeClr val="accent4"/>
                </a:solidFill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Char char="–"/>
              <a:defRPr sz="2400">
                <a:solidFill>
                  <a:schemeClr val="accent4"/>
                </a:solidFill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Char char="•"/>
              <a:defRPr sz="2000">
                <a:solidFill>
                  <a:schemeClr val="accent4"/>
                </a:solidFill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–"/>
              <a:defRPr sz="1800">
                <a:solidFill>
                  <a:schemeClr val="accent4"/>
                </a:solidFill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»"/>
              <a:defRPr sz="1800">
                <a:solidFill>
                  <a:schemeClr val="accent4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9" name="Google Shape;49;p20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153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3565A"/>
              </a:buClr>
              <a:buSzPts val="2800"/>
              <a:buFont typeface="Arial"/>
              <a:buChar char="•"/>
              <a:defRPr sz="2800">
                <a:solidFill>
                  <a:srgbClr val="53565A"/>
                </a:solidFill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3565A"/>
              </a:buClr>
              <a:buSzPts val="2400"/>
              <a:buFont typeface="Arial"/>
              <a:buChar char="–"/>
              <a:defRPr sz="2400">
                <a:solidFill>
                  <a:srgbClr val="53565A"/>
                </a:solidFill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3565A"/>
              </a:buClr>
              <a:buSzPts val="2000"/>
              <a:buFont typeface="Arial"/>
              <a:buChar char="•"/>
              <a:defRPr sz="2000">
                <a:solidFill>
                  <a:srgbClr val="53565A"/>
                </a:solidFill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3565A"/>
              </a:buClr>
              <a:buSzPts val="1800"/>
              <a:buFont typeface="Arial"/>
              <a:buChar char="–"/>
              <a:defRPr sz="1800">
                <a:solidFill>
                  <a:srgbClr val="53565A"/>
                </a:solidFill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3565A"/>
              </a:buClr>
              <a:buSzPts val="1800"/>
              <a:buFont typeface="Arial"/>
              <a:buChar char="»"/>
              <a:defRPr sz="1800">
                <a:solidFill>
                  <a:srgbClr val="53565A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0" name="Google Shape;50;p2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 Narrow"/>
              <a:buNone/>
              <a:defRPr b="1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 Narrow"/>
              <a:buNone/>
              <a:defRPr b="1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body" idx="1"/>
          </p:nvPr>
        </p:nvSpPr>
        <p:spPr>
          <a:xfrm>
            <a:off x="609600" y="2174875"/>
            <a:ext cx="5386917" cy="3646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3860" algn="l">
              <a:spcBef>
                <a:spcPts val="480"/>
              </a:spcBef>
              <a:spcAft>
                <a:spcPts val="0"/>
              </a:spcAft>
              <a:buClr>
                <a:srgbClr val="D9192C"/>
              </a:buClr>
              <a:buSzPts val="2760"/>
              <a:buFont typeface="Arial"/>
              <a:buChar char="•"/>
              <a:defRPr sz="2400">
                <a:solidFill>
                  <a:srgbClr val="53565A"/>
                </a:solidFill>
              </a:defRPr>
            </a:lvl1pPr>
            <a:lvl2pPr marL="914400" lvl="1" indent="-374650" algn="l">
              <a:spcBef>
                <a:spcPts val="400"/>
              </a:spcBef>
              <a:spcAft>
                <a:spcPts val="0"/>
              </a:spcAft>
              <a:buClr>
                <a:srgbClr val="D9192C"/>
              </a:buClr>
              <a:buSzPts val="2300"/>
              <a:buFont typeface="Arial"/>
              <a:buChar char="•"/>
              <a:defRPr sz="2000">
                <a:solidFill>
                  <a:srgbClr val="53565A"/>
                </a:solidFill>
              </a:defRPr>
            </a:lvl2pPr>
            <a:lvl3pPr marL="1371600" lvl="2" indent="-360044" algn="l">
              <a:spcBef>
                <a:spcPts val="360"/>
              </a:spcBef>
              <a:spcAft>
                <a:spcPts val="0"/>
              </a:spcAft>
              <a:buClr>
                <a:srgbClr val="D9192C"/>
              </a:buClr>
              <a:buSzPts val="2070"/>
              <a:buFont typeface="Arial"/>
              <a:buChar char="•"/>
              <a:defRPr sz="1800">
                <a:solidFill>
                  <a:srgbClr val="53565A"/>
                </a:solidFill>
              </a:defRPr>
            </a:lvl3pPr>
            <a:lvl4pPr marL="1828800" lvl="3" indent="-345439" algn="l">
              <a:spcBef>
                <a:spcPts val="320"/>
              </a:spcBef>
              <a:spcAft>
                <a:spcPts val="0"/>
              </a:spcAft>
              <a:buClr>
                <a:srgbClr val="D9192C"/>
              </a:buClr>
              <a:buSzPts val="1840"/>
              <a:buFont typeface="Arial"/>
              <a:buChar char="•"/>
              <a:defRPr sz="1600">
                <a:solidFill>
                  <a:srgbClr val="53565A"/>
                </a:solidFill>
              </a:defRPr>
            </a:lvl4pPr>
            <a:lvl5pPr marL="2286000" lvl="4" indent="-345439" algn="l">
              <a:spcBef>
                <a:spcPts val="320"/>
              </a:spcBef>
              <a:spcAft>
                <a:spcPts val="0"/>
              </a:spcAft>
              <a:buClr>
                <a:srgbClr val="D9192C"/>
              </a:buClr>
              <a:buSzPts val="1840"/>
              <a:buFont typeface="Arial"/>
              <a:buChar char="•"/>
              <a:defRPr sz="1600">
                <a:solidFill>
                  <a:srgbClr val="53565A"/>
                </a:solidFill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4" name="Google Shape;54;p21"/>
          <p:cNvSpPr txBox="1">
            <a:spLocks noGrp="1"/>
          </p:cNvSpPr>
          <p:nvPr>
            <p:ph type="body" idx="2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20"/>
              </a:spcBef>
              <a:spcAft>
                <a:spcPts val="0"/>
              </a:spcAft>
              <a:buClr>
                <a:srgbClr val="D9192C"/>
              </a:buClr>
              <a:buSzPts val="2600"/>
              <a:buNone/>
              <a:defRPr sz="2600" b="0" i="0" cap="none">
                <a:solidFill>
                  <a:srgbClr val="D9192C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474C55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474C55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474C55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474C55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21"/>
          <p:cNvSpPr txBox="1">
            <a:spLocks noGrp="1"/>
          </p:cNvSpPr>
          <p:nvPr>
            <p:ph type="body" idx="3"/>
          </p:nvPr>
        </p:nvSpPr>
        <p:spPr>
          <a:xfrm>
            <a:off x="6193368" y="2174875"/>
            <a:ext cx="5389033" cy="3646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3860" algn="l">
              <a:spcBef>
                <a:spcPts val="480"/>
              </a:spcBef>
              <a:spcAft>
                <a:spcPts val="0"/>
              </a:spcAft>
              <a:buClr>
                <a:srgbClr val="D9192C"/>
              </a:buClr>
              <a:buSzPts val="2760"/>
              <a:buFont typeface="Arial"/>
              <a:buChar char="•"/>
              <a:defRPr sz="2400">
                <a:solidFill>
                  <a:srgbClr val="53565A"/>
                </a:solidFill>
              </a:defRPr>
            </a:lvl1pPr>
            <a:lvl2pPr marL="914400" lvl="1" indent="-374650" algn="l">
              <a:spcBef>
                <a:spcPts val="400"/>
              </a:spcBef>
              <a:spcAft>
                <a:spcPts val="0"/>
              </a:spcAft>
              <a:buClr>
                <a:srgbClr val="D9192C"/>
              </a:buClr>
              <a:buSzPts val="2300"/>
              <a:buFont typeface="Arial"/>
              <a:buChar char="•"/>
              <a:defRPr sz="2000">
                <a:solidFill>
                  <a:srgbClr val="53565A"/>
                </a:solidFill>
              </a:defRPr>
            </a:lvl2pPr>
            <a:lvl3pPr marL="1371600" lvl="2" indent="-360044" algn="l">
              <a:spcBef>
                <a:spcPts val="360"/>
              </a:spcBef>
              <a:spcAft>
                <a:spcPts val="0"/>
              </a:spcAft>
              <a:buClr>
                <a:srgbClr val="D9192C"/>
              </a:buClr>
              <a:buSzPts val="2070"/>
              <a:buFont typeface="Arial"/>
              <a:buChar char="•"/>
              <a:defRPr sz="1800">
                <a:solidFill>
                  <a:srgbClr val="53565A"/>
                </a:solidFill>
              </a:defRPr>
            </a:lvl3pPr>
            <a:lvl4pPr marL="1828800" lvl="3" indent="-345439" algn="l">
              <a:spcBef>
                <a:spcPts val="320"/>
              </a:spcBef>
              <a:spcAft>
                <a:spcPts val="0"/>
              </a:spcAft>
              <a:buClr>
                <a:srgbClr val="D9192C"/>
              </a:buClr>
              <a:buSzPts val="1840"/>
              <a:buFont typeface="Arial"/>
              <a:buChar char="•"/>
              <a:defRPr sz="1600">
                <a:solidFill>
                  <a:srgbClr val="53565A"/>
                </a:solidFill>
              </a:defRPr>
            </a:lvl4pPr>
            <a:lvl5pPr marL="2286000" lvl="4" indent="-345439" algn="l">
              <a:spcBef>
                <a:spcPts val="320"/>
              </a:spcBef>
              <a:spcAft>
                <a:spcPts val="0"/>
              </a:spcAft>
              <a:buClr>
                <a:srgbClr val="D9192C"/>
              </a:buClr>
              <a:buSzPts val="1840"/>
              <a:buFont typeface="Arial"/>
              <a:buChar char="•"/>
              <a:defRPr sz="1600">
                <a:solidFill>
                  <a:srgbClr val="53565A"/>
                </a:solidFill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body" idx="4"/>
          </p:nvPr>
        </p:nvSpPr>
        <p:spPr>
          <a:xfrm>
            <a:off x="609601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20"/>
              </a:spcBef>
              <a:spcAft>
                <a:spcPts val="0"/>
              </a:spcAft>
              <a:buClr>
                <a:srgbClr val="D9192C"/>
              </a:buClr>
              <a:buSzPts val="2600"/>
              <a:buNone/>
              <a:defRPr sz="2600" b="0" i="0" cap="none">
                <a:solidFill>
                  <a:srgbClr val="D9192C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474C55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474C55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474C55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474C55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 Narrow"/>
              <a:buNone/>
              <a:defRPr b="1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DB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DB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DB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DB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DB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DB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DB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DB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DB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DB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DB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11"/>
          <p:cNvSpPr/>
          <p:nvPr/>
        </p:nvSpPr>
        <p:spPr>
          <a:xfrm>
            <a:off x="-123152" y="6022106"/>
            <a:ext cx="12416752" cy="105756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11"/>
          <p:cNvSpPr/>
          <p:nvPr/>
        </p:nvSpPr>
        <p:spPr>
          <a:xfrm>
            <a:off x="-110837" y="5994395"/>
            <a:ext cx="12416752" cy="45719"/>
          </a:xfrm>
          <a:prstGeom prst="rect">
            <a:avLst/>
          </a:prstGeom>
          <a:solidFill>
            <a:srgbClr val="7377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11"/>
          <p:cNvSpPr/>
          <p:nvPr/>
        </p:nvSpPr>
        <p:spPr>
          <a:xfrm>
            <a:off x="-110837" y="5898944"/>
            <a:ext cx="12416752" cy="45719"/>
          </a:xfrm>
          <a:prstGeom prst="rect">
            <a:avLst/>
          </a:prstGeom>
          <a:solidFill>
            <a:srgbClr val="D919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11"/>
          <p:cNvSpPr/>
          <p:nvPr/>
        </p:nvSpPr>
        <p:spPr>
          <a:xfrm>
            <a:off x="-129689" y="-150830"/>
            <a:ext cx="12416752" cy="6072654"/>
          </a:xfrm>
          <a:prstGeom prst="rect">
            <a:avLst/>
          </a:prstGeom>
          <a:solidFill>
            <a:srgbClr val="D9192C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Google Shape;1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46575" y="209502"/>
            <a:ext cx="3498850" cy="373210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D9192C"/>
              </a:buClr>
              <a:buSzPts val="5400"/>
              <a:buFont typeface="Arial Narrow"/>
              <a:buNone/>
              <a:defRPr sz="5400" b="0" i="0" u="none" strike="noStrike" cap="none">
                <a:solidFill>
                  <a:srgbClr val="D9192C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474C55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474C5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474C55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474C5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474C55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474C5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474C55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474C5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474C55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474C5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9294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1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9294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p1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294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2949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2949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2949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2949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2949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2949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2949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2949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" name="Google Shape;29;p15"/>
          <p:cNvSpPr txBox="1"/>
          <p:nvPr/>
        </p:nvSpPr>
        <p:spPr>
          <a:xfrm>
            <a:off x="360623" y="64387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8/14/2020</a:t>
            </a:r>
            <a:endParaRPr sz="1200" b="0" i="0" u="none" strike="noStrike" cap="non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15"/>
          <p:cNvSpPr txBox="1"/>
          <p:nvPr/>
        </p:nvSpPr>
        <p:spPr>
          <a:xfrm>
            <a:off x="9046649" y="64387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15"/>
          <p:cNvSpPr/>
          <p:nvPr/>
        </p:nvSpPr>
        <p:spPr>
          <a:xfrm>
            <a:off x="-123152" y="6022106"/>
            <a:ext cx="12416752" cy="8358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15"/>
          <p:cNvSpPr/>
          <p:nvPr/>
        </p:nvSpPr>
        <p:spPr>
          <a:xfrm>
            <a:off x="-110837" y="5994395"/>
            <a:ext cx="12416752" cy="45719"/>
          </a:xfrm>
          <a:prstGeom prst="rect">
            <a:avLst/>
          </a:prstGeom>
          <a:solidFill>
            <a:srgbClr val="7377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15"/>
          <p:cNvSpPr/>
          <p:nvPr/>
        </p:nvSpPr>
        <p:spPr>
          <a:xfrm>
            <a:off x="-110837" y="5898944"/>
            <a:ext cx="12416752" cy="45719"/>
          </a:xfrm>
          <a:prstGeom prst="rect">
            <a:avLst/>
          </a:prstGeom>
          <a:solidFill>
            <a:srgbClr val="D919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1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763449" y="4942573"/>
            <a:ext cx="5034223" cy="282755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"/>
          <p:cNvSpPr txBox="1">
            <a:spLocks noGrp="1"/>
          </p:cNvSpPr>
          <p:nvPr>
            <p:ph type="title"/>
          </p:nvPr>
        </p:nvSpPr>
        <p:spPr>
          <a:xfrm>
            <a:off x="-125691" y="4431694"/>
            <a:ext cx="12418244" cy="1470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 Narrow"/>
              <a:buNone/>
            </a:pPr>
            <a:r>
              <a:rPr lang="en-US"/>
              <a:t>2019 - 2020 RETIREES</a:t>
            </a:r>
            <a:endParaRPr/>
          </a:p>
        </p:txBody>
      </p:sp>
      <p:sp>
        <p:nvSpPr>
          <p:cNvPr id="66" name="Google Shape;66;p1"/>
          <p:cNvSpPr txBox="1">
            <a:spLocks noGrp="1"/>
          </p:cNvSpPr>
          <p:nvPr>
            <p:ph type="body" idx="1"/>
          </p:nvPr>
        </p:nvSpPr>
        <p:spPr>
          <a:xfrm>
            <a:off x="609600" y="6267450"/>
            <a:ext cx="10972800" cy="420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74C55"/>
              </a:buClr>
              <a:buSzPts val="2200"/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90a1b33b5a_0_14"/>
          <p:cNvSpPr txBox="1">
            <a:spLocks noGrp="1"/>
          </p:cNvSpPr>
          <p:nvPr>
            <p:ph type="body" idx="2"/>
          </p:nvPr>
        </p:nvSpPr>
        <p:spPr>
          <a:xfrm>
            <a:off x="4552800" y="886800"/>
            <a:ext cx="6886800" cy="4867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41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Narrow"/>
              <a:buChar char="●"/>
            </a:pPr>
            <a:r>
              <a:rPr lang="en-US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Professor in English (College of Arts and Humanities)</a:t>
            </a:r>
            <a:endParaRPr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-241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Narrow"/>
              <a:buChar char="●"/>
            </a:pPr>
            <a:r>
              <a:rPr lang="en-US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University of West Georgia Provost  </a:t>
            </a:r>
            <a:endParaRPr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-241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Narrow"/>
              <a:buChar char="●"/>
            </a:pPr>
            <a:r>
              <a:rPr lang="en-US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University of West Georgia Interim President</a:t>
            </a:r>
            <a:endParaRPr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-241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Narrow"/>
              <a:buChar char="●"/>
            </a:pPr>
            <a:r>
              <a:rPr lang="en-US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1982-2020</a:t>
            </a:r>
            <a:endParaRPr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-63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endParaRPr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Plans for retirement</a:t>
            </a:r>
            <a:r>
              <a:rPr lang="en-US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: enjoying the art world, learning languages, remaining active professionally in teaching and other activities, and traveling</a:t>
            </a:r>
            <a:r>
              <a:rPr lang="en-US" sz="2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 </a:t>
            </a:r>
            <a:endParaRPr sz="240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g90a1b33b5a_0_14"/>
          <p:cNvSpPr txBox="1">
            <a:spLocks noGrp="1"/>
          </p:cNvSpPr>
          <p:nvPr>
            <p:ph type="title"/>
          </p:nvPr>
        </p:nvSpPr>
        <p:spPr>
          <a:xfrm>
            <a:off x="455425" y="0"/>
            <a:ext cx="11127000" cy="886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Calibri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MICHEAL CRAFTON</a:t>
            </a:r>
            <a:r>
              <a:rPr lang="en-US" sz="3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 </a:t>
            </a:r>
            <a:endParaRPr/>
          </a:p>
        </p:txBody>
      </p:sp>
      <p:pic>
        <p:nvPicPr>
          <p:cNvPr id="131" name="Google Shape;131;g90a1b33b5a_0_14" descr="A person wearing a suit and tie smiling at the camera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1254"/>
          <a:stretch/>
        </p:blipFill>
        <p:spPr>
          <a:xfrm>
            <a:off x="869250" y="886800"/>
            <a:ext cx="3239624" cy="48672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90a1b33b5a_0_21"/>
          <p:cNvSpPr txBox="1">
            <a:spLocks noGrp="1"/>
          </p:cNvSpPr>
          <p:nvPr>
            <p:ph type="body" idx="2"/>
          </p:nvPr>
        </p:nvSpPr>
        <p:spPr>
          <a:xfrm>
            <a:off x="4552800" y="886800"/>
            <a:ext cx="6872400" cy="4867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Narrow"/>
              <a:buChar char="●"/>
            </a:pPr>
            <a:r>
              <a:rPr lang="en-US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Senior Customer Service Representative in Information Technology Services</a:t>
            </a:r>
            <a:endParaRPr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Narrow"/>
              <a:buChar char="●"/>
            </a:pPr>
            <a:r>
              <a:rPr lang="en-US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1982-2020</a:t>
            </a:r>
            <a:endParaRPr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Plans for retirement</a:t>
            </a:r>
            <a:r>
              <a:rPr lang="en-US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: looking forward to traveling, with beach trips a favorite, and also attending concerts</a:t>
            </a:r>
            <a:endParaRPr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g90a1b33b5a_0_21"/>
          <p:cNvSpPr txBox="1">
            <a:spLocks noGrp="1"/>
          </p:cNvSpPr>
          <p:nvPr>
            <p:ph type="title"/>
          </p:nvPr>
        </p:nvSpPr>
        <p:spPr>
          <a:xfrm>
            <a:off x="455425" y="0"/>
            <a:ext cx="11127000" cy="886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TAMMY B. CREWS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" name="Google Shape;139;g90a1b33b5a_0_21" descr="A person smiling for the camera&#10;&#10;Description generated with very high confidence"/>
          <p:cNvPicPr preferRelativeResize="0"/>
          <p:nvPr/>
        </p:nvPicPr>
        <p:blipFill rotWithShape="1">
          <a:blip r:embed="rId3">
            <a:alphaModFix/>
          </a:blip>
          <a:srcRect b="1477"/>
          <a:stretch/>
        </p:blipFill>
        <p:spPr>
          <a:xfrm>
            <a:off x="943150" y="886800"/>
            <a:ext cx="3239625" cy="492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90a1b33b5a_0_28"/>
          <p:cNvSpPr txBox="1">
            <a:spLocks noGrp="1"/>
          </p:cNvSpPr>
          <p:nvPr>
            <p:ph type="body" idx="2"/>
          </p:nvPr>
        </p:nvSpPr>
        <p:spPr>
          <a:xfrm>
            <a:off x="4581600" y="901500"/>
            <a:ext cx="6858000" cy="4852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0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 Narrow"/>
              <a:buChar char="●"/>
            </a:pPr>
            <a:r>
              <a:rPr lang="en-US" sz="27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Senior Administrative Support (Center for Diversity and Inclusion)</a:t>
            </a:r>
            <a:endParaRPr sz="270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400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 Narrow"/>
              <a:buChar char="●"/>
            </a:pPr>
            <a:r>
              <a:rPr lang="en-US" sz="27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2009-2020</a:t>
            </a:r>
            <a:endParaRPr sz="270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70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700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Plans for retirement</a:t>
            </a:r>
            <a:r>
              <a:rPr lang="en-US" sz="27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: looking forward to enjoying her first grandchild, who with the family is moving to Carrollton, and having the chance for more extensive traveling, especially to Italy</a:t>
            </a:r>
            <a:endParaRPr sz="270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g90a1b33b5a_0_28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901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NANCY DUBOSE-WATKINS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" name="Google Shape;147;g90a1b33b5a_0_28" descr="A person in a blue shirt and smiling at the camera&#10;&#10;Description generated with very high confidence"/>
          <p:cNvPicPr preferRelativeResize="0"/>
          <p:nvPr/>
        </p:nvPicPr>
        <p:blipFill rotWithShape="1">
          <a:blip r:embed="rId3">
            <a:alphaModFix/>
          </a:blip>
          <a:srcRect b="1254"/>
          <a:stretch/>
        </p:blipFill>
        <p:spPr>
          <a:xfrm>
            <a:off x="897300" y="901500"/>
            <a:ext cx="3241150" cy="485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90a1b33b5a_0_35"/>
          <p:cNvSpPr txBox="1">
            <a:spLocks noGrp="1"/>
          </p:cNvSpPr>
          <p:nvPr>
            <p:ph type="body" idx="2"/>
          </p:nvPr>
        </p:nvSpPr>
        <p:spPr>
          <a:xfrm>
            <a:off x="4567200" y="901500"/>
            <a:ext cx="6872400" cy="4852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Narrow"/>
              <a:buChar char="●"/>
            </a:pPr>
            <a:r>
              <a:rPr lang="en-US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Administrative Assistant (Continuing Education)</a:t>
            </a:r>
            <a:endParaRPr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Narrow"/>
              <a:buChar char="●"/>
            </a:pPr>
            <a:r>
              <a:rPr lang="en-US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Office Manager in the Alumni House</a:t>
            </a:r>
            <a:endParaRPr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Narrow"/>
              <a:buChar char="●"/>
            </a:pPr>
            <a:r>
              <a:rPr lang="en-US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Gift Entry Accountant, UWG Foundation</a:t>
            </a:r>
            <a:endParaRPr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Narrow"/>
              <a:buChar char="●"/>
            </a:pPr>
            <a:r>
              <a:rPr lang="en-US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1994-2020</a:t>
            </a:r>
            <a:endParaRPr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Plans for retirement</a:t>
            </a:r>
            <a:r>
              <a:rPr lang="en-US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: gardening, beach trips, keeping up with grandchildren, getting together with coworkers</a:t>
            </a:r>
            <a:endParaRPr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g90a1b33b5a_0_35"/>
          <p:cNvSpPr txBox="1">
            <a:spLocks noGrp="1"/>
          </p:cNvSpPr>
          <p:nvPr>
            <p:ph type="title"/>
          </p:nvPr>
        </p:nvSpPr>
        <p:spPr>
          <a:xfrm>
            <a:off x="609600" y="1"/>
            <a:ext cx="10972800" cy="901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Calibri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DALE K. DUFFEY</a:t>
            </a:r>
            <a:r>
              <a:rPr lang="en-US" b="0">
                <a:latin typeface="Arial"/>
                <a:ea typeface="Arial"/>
                <a:cs typeface="Arial"/>
                <a:sym typeface="Arial"/>
              </a:rPr>
              <a:t>  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5" name="Google Shape;155;g90a1b33b5a_0_35" descr="A person posing for the camera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526"/>
          <a:stretch/>
        </p:blipFill>
        <p:spPr>
          <a:xfrm>
            <a:off x="912450" y="901500"/>
            <a:ext cx="3211225" cy="485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90a1b33b5a_0_42"/>
          <p:cNvSpPr txBox="1">
            <a:spLocks noGrp="1"/>
          </p:cNvSpPr>
          <p:nvPr>
            <p:ph type="body" idx="2"/>
          </p:nvPr>
        </p:nvSpPr>
        <p:spPr>
          <a:xfrm>
            <a:off x="4581600" y="893750"/>
            <a:ext cx="6858000" cy="4860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Narrow"/>
              <a:buChar char="●"/>
            </a:pPr>
            <a:r>
              <a:rPr lang="en-US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Communications Officer (University Police)</a:t>
            </a:r>
            <a:endParaRPr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Narrow"/>
              <a:buChar char="●"/>
            </a:pPr>
            <a:r>
              <a:rPr lang="en-US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1989-2020</a:t>
            </a:r>
            <a:endParaRPr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Plans for retirement</a:t>
            </a:r>
            <a:r>
              <a:rPr lang="en-US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: looking forward to a new grandchild coming in September and traveling when conditions permit</a:t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62" name="Google Shape;162;g90a1b33b5a_0_42"/>
          <p:cNvSpPr txBox="1">
            <a:spLocks noGrp="1"/>
          </p:cNvSpPr>
          <p:nvPr>
            <p:ph type="title"/>
          </p:nvPr>
        </p:nvSpPr>
        <p:spPr>
          <a:xfrm>
            <a:off x="609600" y="1"/>
            <a:ext cx="10972800" cy="901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DOYLE FOLDS 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3" name="Google Shape;163;g90a1b33b5a_0_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88205" y="1711541"/>
            <a:ext cx="4860247" cy="32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90a1b33b5a_0_49"/>
          <p:cNvSpPr txBox="1">
            <a:spLocks noGrp="1"/>
          </p:cNvSpPr>
          <p:nvPr>
            <p:ph type="body" idx="2"/>
          </p:nvPr>
        </p:nvSpPr>
        <p:spPr>
          <a:xfrm>
            <a:off x="4567200" y="901500"/>
            <a:ext cx="6872400" cy="4852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Narrow"/>
              <a:buChar char="●"/>
            </a:pPr>
            <a:r>
              <a:rPr lang="en-US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Director of the Center for Student Involvement (Student Services)</a:t>
            </a:r>
            <a:endParaRPr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Narrow"/>
              <a:buChar char="●"/>
            </a:pPr>
            <a:r>
              <a:rPr lang="en-US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1986-2019</a:t>
            </a:r>
            <a:endParaRPr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Plans for retirement</a:t>
            </a:r>
            <a:r>
              <a:rPr lang="en-US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: anticipating travel to New York, as well as Wisconsin to visit family; enjoying gardening and reading</a:t>
            </a:r>
            <a:endParaRPr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g90a1b33b5a_0_49"/>
          <p:cNvSpPr txBox="1">
            <a:spLocks noGrp="1"/>
          </p:cNvSpPr>
          <p:nvPr>
            <p:ph type="title"/>
          </p:nvPr>
        </p:nvSpPr>
        <p:spPr>
          <a:xfrm>
            <a:off x="609600" y="1"/>
            <a:ext cx="10972800" cy="901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CHRIS GEIGER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" name="Google Shape;171;g90a1b33b5a_0_49" descr="A person smiling for the camera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1254"/>
          <a:stretch/>
        </p:blipFill>
        <p:spPr>
          <a:xfrm>
            <a:off x="897925" y="901500"/>
            <a:ext cx="3181400" cy="485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90a1b33b5a_0_56"/>
          <p:cNvSpPr txBox="1">
            <a:spLocks noGrp="1"/>
          </p:cNvSpPr>
          <p:nvPr>
            <p:ph type="body" idx="2"/>
          </p:nvPr>
        </p:nvSpPr>
        <p:spPr>
          <a:xfrm>
            <a:off x="4581600" y="901500"/>
            <a:ext cx="6829200" cy="4852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Narrow"/>
              <a:buChar char="●"/>
            </a:pPr>
            <a:r>
              <a:rPr lang="en-US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Cashier in Bursar's Office (Business &amp; Finance)</a:t>
            </a:r>
            <a:endParaRPr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Narrow"/>
              <a:buChar char="●"/>
            </a:pPr>
            <a:r>
              <a:rPr lang="en-US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Work Information Center Specialist in Campus Planning and Facilities</a:t>
            </a:r>
            <a:endParaRPr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Narrow"/>
              <a:buChar char="●"/>
            </a:pPr>
            <a:r>
              <a:rPr lang="en-US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2005-2020</a:t>
            </a:r>
            <a:endParaRPr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Plans for retirement</a:t>
            </a:r>
            <a:r>
              <a:rPr lang="en-US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: traveling with her husband to "see America"</a:t>
            </a:r>
            <a:endParaRPr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g90a1b33b5a_0_56"/>
          <p:cNvSpPr txBox="1">
            <a:spLocks noGrp="1"/>
          </p:cNvSpPr>
          <p:nvPr>
            <p:ph type="title"/>
          </p:nvPr>
        </p:nvSpPr>
        <p:spPr>
          <a:xfrm>
            <a:off x="487750" y="0"/>
            <a:ext cx="11094600" cy="901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Calibri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KAREN GIBBS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" name="Google Shape;179;g90a1b33b5a_0_56" descr="A person smiling for the camera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9877"/>
          <a:stretch/>
        </p:blipFill>
        <p:spPr>
          <a:xfrm>
            <a:off x="900125" y="901500"/>
            <a:ext cx="3179201" cy="4852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90a1b33b5a_0_63"/>
          <p:cNvSpPr txBox="1">
            <a:spLocks noGrp="1"/>
          </p:cNvSpPr>
          <p:nvPr>
            <p:ph type="body" idx="2"/>
          </p:nvPr>
        </p:nvSpPr>
        <p:spPr>
          <a:xfrm>
            <a:off x="4581600" y="901500"/>
            <a:ext cx="6858000" cy="4852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Narrow"/>
              <a:buChar char="●"/>
            </a:pPr>
            <a:r>
              <a:rPr lang="en-US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Custodian-Associate in Campus Planning and Facilities (Custodial Services)</a:t>
            </a:r>
            <a:endParaRPr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Narrow"/>
              <a:buChar char="●"/>
            </a:pPr>
            <a:r>
              <a:rPr lang="en-US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2007-2019</a:t>
            </a:r>
            <a:endParaRPr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Plans for retirement</a:t>
            </a:r>
            <a:r>
              <a:rPr lang="en-US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: enjoying life and taking care of patients at a nursing home where she works part-time</a:t>
            </a:r>
            <a:endParaRPr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g90a1b33b5a_0_63"/>
          <p:cNvSpPr txBox="1">
            <a:spLocks noGrp="1"/>
          </p:cNvSpPr>
          <p:nvPr>
            <p:ph type="title"/>
          </p:nvPr>
        </p:nvSpPr>
        <p:spPr>
          <a:xfrm>
            <a:off x="472975" y="0"/>
            <a:ext cx="11109300" cy="901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LINDA A. HENSON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g90a1b33b5a_0_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450" y="901500"/>
            <a:ext cx="3177725" cy="4788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0a1b33b5a_0_70"/>
          <p:cNvSpPr txBox="1">
            <a:spLocks noGrp="1"/>
          </p:cNvSpPr>
          <p:nvPr>
            <p:ph type="body" idx="2"/>
          </p:nvPr>
        </p:nvSpPr>
        <p:spPr>
          <a:xfrm>
            <a:off x="4567200" y="901500"/>
            <a:ext cx="6858000" cy="4852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Narrow"/>
              <a:buChar char="●"/>
            </a:pPr>
            <a:r>
              <a:rPr lang="en-US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Cashier (Bursar's Office)</a:t>
            </a:r>
            <a:endParaRPr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Narrow"/>
              <a:buChar char="●"/>
            </a:pPr>
            <a:r>
              <a:rPr lang="en-US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2003-2019</a:t>
            </a:r>
            <a:endParaRPr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Plans for retirement</a:t>
            </a:r>
            <a:r>
              <a:rPr lang="en-US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: looking forward to traveling not only to Texas, but also returning for another Alaska trip and getting to Greece</a:t>
            </a:r>
            <a:endParaRPr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g90a1b33b5a_0_70"/>
          <p:cNvSpPr txBox="1">
            <a:spLocks noGrp="1"/>
          </p:cNvSpPr>
          <p:nvPr>
            <p:ph type="title"/>
          </p:nvPr>
        </p:nvSpPr>
        <p:spPr>
          <a:xfrm>
            <a:off x="472975" y="0"/>
            <a:ext cx="11109300" cy="901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KIM INGRAM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5" name="Google Shape;195;g90a1b33b5a_0_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106640" y="1707262"/>
            <a:ext cx="4834572" cy="3223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90a1b33b5a_0_77"/>
          <p:cNvSpPr txBox="1">
            <a:spLocks noGrp="1"/>
          </p:cNvSpPr>
          <p:nvPr>
            <p:ph type="body" idx="2"/>
          </p:nvPr>
        </p:nvSpPr>
        <p:spPr>
          <a:xfrm>
            <a:off x="4581600" y="857400"/>
            <a:ext cx="6829200" cy="4896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Narrow"/>
              <a:buChar char="●"/>
            </a:pPr>
            <a:r>
              <a:rPr lang="en-US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Program Coordinator (Center for Diversity and Inclusion)</a:t>
            </a:r>
            <a:endParaRPr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Narrow"/>
              <a:buChar char="●"/>
            </a:pPr>
            <a:r>
              <a:rPr lang="en-US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2009-2019</a:t>
            </a:r>
            <a:endParaRPr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>
              <a:solidFill>
                <a:srgbClr val="000000"/>
              </a:solidFill>
              <a:highlight>
                <a:srgbClr val="FFFF00"/>
              </a:highlight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Plans for retirement</a:t>
            </a:r>
            <a:r>
              <a:rPr lang="en-US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: working in her church library for now and planning to go back to work once the pandemic is contained</a:t>
            </a:r>
            <a:endParaRPr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g90a1b33b5a_0_77"/>
          <p:cNvSpPr txBox="1">
            <a:spLocks noGrp="1"/>
          </p:cNvSpPr>
          <p:nvPr>
            <p:ph type="title"/>
          </p:nvPr>
        </p:nvSpPr>
        <p:spPr>
          <a:xfrm>
            <a:off x="472975" y="0"/>
            <a:ext cx="111093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DORIS RAILEY KIEH 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" name="Google Shape;203;g90a1b33b5a_0_77" descr="A person wearing glasses and smiling at the camera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8258" r="18071"/>
          <a:stretch/>
        </p:blipFill>
        <p:spPr>
          <a:xfrm>
            <a:off x="857275" y="975475"/>
            <a:ext cx="3316825" cy="4778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"/>
          <p:cNvSpPr txBox="1">
            <a:spLocks noGrp="1"/>
          </p:cNvSpPr>
          <p:nvPr>
            <p:ph type="title"/>
          </p:nvPr>
        </p:nvSpPr>
        <p:spPr>
          <a:xfrm>
            <a:off x="-25" y="0"/>
            <a:ext cx="12192000" cy="57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D9192C"/>
              </a:buClr>
              <a:buSzPts val="3780"/>
              <a:buFont typeface="Arial Narrow"/>
              <a:buNone/>
            </a:pPr>
            <a:endParaRPr sz="55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D9192C"/>
              </a:buClr>
              <a:buSzPts val="3780"/>
              <a:buFont typeface="Arial Narrow"/>
              <a:buNone/>
            </a:pPr>
            <a:endParaRPr sz="55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D9192C"/>
              </a:buClr>
              <a:buSzPts val="3780"/>
              <a:buFont typeface="Arial Narrow"/>
              <a:buNone/>
            </a:pPr>
            <a:r>
              <a:rPr lang="en-US" sz="5500" b="1">
                <a:latin typeface="Arial"/>
                <a:ea typeface="Arial"/>
                <a:cs typeface="Arial"/>
                <a:sym typeface="Arial"/>
              </a:rPr>
              <a:t>HONORING 2019-2020 RETIREES</a:t>
            </a:r>
            <a:br>
              <a:rPr lang="en-US" sz="5500" b="1">
                <a:latin typeface="Arial"/>
                <a:ea typeface="Arial"/>
                <a:cs typeface="Arial"/>
                <a:sym typeface="Arial"/>
              </a:rPr>
            </a:br>
            <a:r>
              <a:rPr lang="en-US" sz="3900" b="1">
                <a:latin typeface="Arial"/>
                <a:ea typeface="Arial"/>
                <a:cs typeface="Arial"/>
                <a:sym typeface="Arial"/>
              </a:rPr>
              <a:t>UNIVERSITY OF WEST GEORGIA</a:t>
            </a:r>
            <a:br>
              <a:rPr lang="en-US" sz="3900" b="1">
                <a:latin typeface="Arial"/>
                <a:ea typeface="Arial"/>
                <a:cs typeface="Arial"/>
                <a:sym typeface="Arial"/>
              </a:rPr>
            </a:br>
            <a:r>
              <a:rPr lang="en-US" sz="3900" b="1">
                <a:latin typeface="Arial"/>
                <a:ea typeface="Arial"/>
                <a:cs typeface="Arial"/>
                <a:sym typeface="Arial"/>
              </a:rPr>
              <a:t>ASSOCIATION OF RETIRED FACULTY AND STAFF</a:t>
            </a:r>
            <a:br>
              <a:rPr lang="en-US" sz="3900" b="1">
                <a:latin typeface="Arial"/>
                <a:ea typeface="Arial"/>
                <a:cs typeface="Arial"/>
                <a:sym typeface="Arial"/>
              </a:rPr>
            </a:br>
            <a:r>
              <a:rPr lang="en-US" sz="3900" b="1">
                <a:latin typeface="Arial"/>
                <a:ea typeface="Arial"/>
                <a:cs typeface="Arial"/>
                <a:sym typeface="Arial"/>
              </a:rPr>
              <a:t>AUGUST 22, 2020</a:t>
            </a:r>
            <a:br>
              <a:rPr lang="en-US" sz="3900" b="1">
                <a:latin typeface="Arial"/>
                <a:ea typeface="Arial"/>
                <a:cs typeface="Arial"/>
                <a:sym typeface="Arial"/>
              </a:rPr>
            </a:br>
            <a:br>
              <a:rPr lang="en-US" sz="3780" b="1"/>
            </a:br>
            <a:br>
              <a:rPr lang="en-US" sz="3959"/>
            </a:br>
            <a:endParaRPr sz="3959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90a1b33b5a_0_84"/>
          <p:cNvSpPr txBox="1">
            <a:spLocks noGrp="1"/>
          </p:cNvSpPr>
          <p:nvPr>
            <p:ph type="body" idx="2"/>
          </p:nvPr>
        </p:nvSpPr>
        <p:spPr>
          <a:xfrm>
            <a:off x="4596025" y="886800"/>
            <a:ext cx="6829200" cy="4867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Narrow"/>
              <a:buChar char="●"/>
            </a:pPr>
            <a:r>
              <a:rPr lang="en-US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Coordinator of Business and Finance Development</a:t>
            </a:r>
            <a:endParaRPr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Narrow"/>
              <a:buChar char="●"/>
            </a:pPr>
            <a:r>
              <a:rPr lang="en-US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Executive Director of the Center for Business Excellence (Business and Finance)</a:t>
            </a:r>
            <a:endParaRPr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Narrow"/>
              <a:buChar char="●"/>
            </a:pPr>
            <a:r>
              <a:rPr lang="en-US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2004-2020</a:t>
            </a:r>
            <a:endParaRPr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Plans for retirement</a:t>
            </a:r>
            <a:r>
              <a:rPr lang="en-US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: continuing to exercise, play golf, travel to visit his children, participate in goodwill community endeavors, and enjoy the beach</a:t>
            </a:r>
            <a:endParaRPr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g90a1b33b5a_0_84"/>
          <p:cNvSpPr txBox="1">
            <a:spLocks noGrp="1"/>
          </p:cNvSpPr>
          <p:nvPr>
            <p:ph type="title"/>
          </p:nvPr>
        </p:nvSpPr>
        <p:spPr>
          <a:xfrm>
            <a:off x="428625" y="0"/>
            <a:ext cx="11153700" cy="886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DAN LEWIS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" name="Google Shape;211;g90a1b33b5a_0_84"/>
          <p:cNvPicPr preferRelativeResize="0"/>
          <p:nvPr/>
        </p:nvPicPr>
        <p:blipFill rotWithShape="1">
          <a:blip r:embed="rId3">
            <a:alphaModFix/>
          </a:blip>
          <a:srcRect t="1437" b="1447"/>
          <a:stretch/>
        </p:blipFill>
        <p:spPr>
          <a:xfrm>
            <a:off x="905200" y="886800"/>
            <a:ext cx="3233249" cy="48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90a1b33b5a_0_91"/>
          <p:cNvSpPr txBox="1">
            <a:spLocks noGrp="1"/>
          </p:cNvSpPr>
          <p:nvPr>
            <p:ph type="body" idx="2"/>
          </p:nvPr>
        </p:nvSpPr>
        <p:spPr>
          <a:xfrm>
            <a:off x="4523975" y="901500"/>
            <a:ext cx="6915600" cy="4852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Narrow"/>
              <a:buChar char="●"/>
            </a:pPr>
            <a:r>
              <a:rPr lang="en-US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Textbook Manager (University Bookstore)</a:t>
            </a:r>
            <a:endParaRPr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Narrow"/>
              <a:buChar char="●"/>
            </a:pPr>
            <a:r>
              <a:rPr lang="en-US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Records Coordinator and Departmental Assistant (Human Resources)</a:t>
            </a:r>
            <a:endParaRPr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Narrow"/>
              <a:buChar char="●"/>
            </a:pPr>
            <a:r>
              <a:rPr lang="en-US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1992-2020</a:t>
            </a:r>
            <a:endParaRPr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Plans for retirement</a:t>
            </a:r>
            <a:r>
              <a:rPr lang="en-US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: spending more time with family and friends; spending time at her home in Laguna Beach, Florida; and enjoying her two corgis</a:t>
            </a:r>
            <a:endParaRPr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18" name="Google Shape;218;g90a1b33b5a_0_91"/>
          <p:cNvSpPr txBox="1">
            <a:spLocks noGrp="1"/>
          </p:cNvSpPr>
          <p:nvPr>
            <p:ph type="title"/>
          </p:nvPr>
        </p:nvSpPr>
        <p:spPr>
          <a:xfrm>
            <a:off x="472975" y="0"/>
            <a:ext cx="11109300" cy="901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LAURA WHITE MAYFIELD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9" name="Google Shape;219;g90a1b33b5a_0_91" descr="A person wearing glasses and smiling at the camera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6173"/>
          <a:stretch/>
        </p:blipFill>
        <p:spPr>
          <a:xfrm>
            <a:off x="920000" y="848800"/>
            <a:ext cx="3188900" cy="490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90a1b33b5a_0_98"/>
          <p:cNvSpPr txBox="1">
            <a:spLocks noGrp="1"/>
          </p:cNvSpPr>
          <p:nvPr>
            <p:ph type="body" idx="2"/>
          </p:nvPr>
        </p:nvSpPr>
        <p:spPr>
          <a:xfrm>
            <a:off x="4624825" y="886800"/>
            <a:ext cx="6800400" cy="4867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Narrow"/>
              <a:buChar char="●"/>
            </a:pPr>
            <a:r>
              <a:rPr lang="en-US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Head Bursar (Bursar's Office)</a:t>
            </a:r>
            <a:endParaRPr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Narrow"/>
              <a:buChar char="●"/>
            </a:pPr>
            <a:r>
              <a:rPr lang="en-US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1991-2020</a:t>
            </a:r>
            <a:endParaRPr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Plans for retirement</a:t>
            </a:r>
            <a:r>
              <a:rPr lang="en-US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: enjoying grandchildren, sewing, reading, doing crafts, grant-writing</a:t>
            </a:r>
            <a:endParaRPr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g90a1b33b5a_0_98"/>
          <p:cNvSpPr txBox="1">
            <a:spLocks noGrp="1"/>
          </p:cNvSpPr>
          <p:nvPr>
            <p:ph type="title"/>
          </p:nvPr>
        </p:nvSpPr>
        <p:spPr>
          <a:xfrm>
            <a:off x="458175" y="0"/>
            <a:ext cx="11124300" cy="886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PAT MURPHY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7" name="Google Shape;227;g90a1b33b5a_0_98" descr="A picture containing outdoor, person, cellphone, phone&#10;&#10;Description generated with very high confidence"/>
          <p:cNvPicPr preferRelativeResize="0"/>
          <p:nvPr/>
        </p:nvPicPr>
        <p:blipFill rotWithShape="1">
          <a:blip r:embed="rId3">
            <a:alphaModFix/>
          </a:blip>
          <a:srcRect b="1613"/>
          <a:stretch/>
        </p:blipFill>
        <p:spPr>
          <a:xfrm>
            <a:off x="890425" y="886800"/>
            <a:ext cx="3274951" cy="48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9"/>
          <p:cNvSpPr txBox="1">
            <a:spLocks noGrp="1"/>
          </p:cNvSpPr>
          <p:nvPr>
            <p:ph type="title"/>
          </p:nvPr>
        </p:nvSpPr>
        <p:spPr>
          <a:xfrm>
            <a:off x="458175" y="0"/>
            <a:ext cx="9752700" cy="9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 Narrow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KAREN S. O’CONNOR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" name="Google Shape;233;p9" descr="A person smiling for the camera&#10;&#10;Description generated with very high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9875" y="901500"/>
            <a:ext cx="3248550" cy="480365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9"/>
          <p:cNvSpPr txBox="1"/>
          <p:nvPr/>
        </p:nvSpPr>
        <p:spPr>
          <a:xfrm>
            <a:off x="4581600" y="901500"/>
            <a:ext cx="6843600" cy="48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 Narrow"/>
              <a:buChar char="●"/>
            </a:pPr>
            <a:r>
              <a:rPr lang="en-US" sz="2800">
                <a:latin typeface="Arial Narrow"/>
                <a:ea typeface="Arial Narrow"/>
                <a:cs typeface="Arial Narrow"/>
                <a:sym typeface="Arial Narrow"/>
              </a:rPr>
              <a:t>Senior Administrative Assistant in Dean's Office (Richards College of Business)</a:t>
            </a:r>
            <a:endParaRPr sz="28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 Narrow"/>
              <a:buChar char="●"/>
            </a:pPr>
            <a:r>
              <a:rPr lang="en-US" sz="2800">
                <a:latin typeface="Arial Narrow"/>
                <a:ea typeface="Arial Narrow"/>
                <a:cs typeface="Arial Narrow"/>
                <a:sym typeface="Arial Narrow"/>
              </a:rPr>
              <a:t>2009-2020</a:t>
            </a:r>
            <a:endParaRPr sz="2800"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 u="sng">
                <a:latin typeface="Arial Narrow"/>
                <a:ea typeface="Arial Narrow"/>
                <a:cs typeface="Arial Narrow"/>
                <a:sym typeface="Arial Narrow"/>
              </a:rPr>
              <a:t>Plans for retirement</a:t>
            </a:r>
            <a:r>
              <a:rPr lang="en-US" sz="2800">
                <a:latin typeface="Arial Narrow"/>
                <a:ea typeface="Arial Narrow"/>
                <a:cs typeface="Arial Narrow"/>
                <a:sym typeface="Arial Narrow"/>
              </a:rPr>
              <a:t>: looking forward to moving and getting settled in Florida home, traveling, and searching for new hobbies (such as pet sitting, gardening, and kayaking)</a:t>
            </a:r>
            <a:endParaRPr sz="2800"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920f5e8053_0_93"/>
          <p:cNvSpPr txBox="1"/>
          <p:nvPr/>
        </p:nvSpPr>
        <p:spPr>
          <a:xfrm>
            <a:off x="458175" y="0"/>
            <a:ext cx="11439900" cy="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chemeClr val="accent1"/>
                </a:solidFill>
              </a:rPr>
              <a:t>FARAMARZ PARSA</a:t>
            </a:r>
            <a:endParaRPr sz="5400" b="1"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g920f5e8053_0_93"/>
          <p:cNvSpPr txBox="1"/>
          <p:nvPr/>
        </p:nvSpPr>
        <p:spPr>
          <a:xfrm>
            <a:off x="4567200" y="907800"/>
            <a:ext cx="6872400" cy="47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 Narrow"/>
              <a:buChar char="●"/>
            </a:pPr>
            <a:r>
              <a:rPr lang="en-US" sz="2800">
                <a:latin typeface="Arial Narrow"/>
                <a:ea typeface="Arial Narrow"/>
                <a:cs typeface="Arial Narrow"/>
                <a:sym typeface="Arial Narrow"/>
              </a:rPr>
              <a:t>Professor in Management Department (Richards College of Business)</a:t>
            </a:r>
            <a:endParaRPr sz="28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 Narrow"/>
              <a:buChar char="●"/>
            </a:pPr>
            <a:r>
              <a:rPr lang="en-US" sz="2800">
                <a:latin typeface="Arial Narrow"/>
                <a:ea typeface="Arial Narrow"/>
                <a:cs typeface="Arial Narrow"/>
                <a:sym typeface="Arial Narrow"/>
              </a:rPr>
              <a:t>1986-2019</a:t>
            </a:r>
            <a:endParaRPr sz="2800"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 u="sng">
                <a:latin typeface="Arial Narrow"/>
                <a:ea typeface="Arial Narrow"/>
                <a:cs typeface="Arial Narrow"/>
                <a:sym typeface="Arial Narrow"/>
              </a:rPr>
              <a:t>Plans for retirement</a:t>
            </a:r>
            <a:r>
              <a:rPr lang="en-US" sz="2800">
                <a:latin typeface="Arial Narrow"/>
                <a:ea typeface="Arial Narrow"/>
                <a:cs typeface="Arial Narrow"/>
                <a:sym typeface="Arial Narrow"/>
              </a:rPr>
              <a:t>: traveling in the future; staying active in the field of business</a:t>
            </a:r>
            <a:endParaRPr sz="28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41" name="Google Shape;241;g920f5e8053_0_93" descr="A person wearing a purple shirt&#10;&#10;Description generated with very high confidence"/>
          <p:cNvPicPr preferRelativeResize="0"/>
          <p:nvPr/>
        </p:nvPicPr>
        <p:blipFill rotWithShape="1">
          <a:blip r:embed="rId3">
            <a:alphaModFix/>
          </a:blip>
          <a:srcRect l="9426" r="7888"/>
          <a:stretch/>
        </p:blipFill>
        <p:spPr>
          <a:xfrm>
            <a:off x="885850" y="850150"/>
            <a:ext cx="3252599" cy="4812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0"/>
          <p:cNvSpPr txBox="1"/>
          <p:nvPr/>
        </p:nvSpPr>
        <p:spPr>
          <a:xfrm>
            <a:off x="489850" y="59125"/>
            <a:ext cx="11408100" cy="8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US" sz="5400" b="1">
                <a:solidFill>
                  <a:schemeClr val="accent1"/>
                </a:solidFill>
              </a:rPr>
              <a:t>MARY REID</a:t>
            </a:r>
            <a:endParaRPr sz="5400" b="1"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0"/>
          <p:cNvSpPr txBox="1"/>
          <p:nvPr/>
        </p:nvSpPr>
        <p:spPr>
          <a:xfrm>
            <a:off x="4581600" y="886825"/>
            <a:ext cx="6829200" cy="48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 Narrow"/>
              <a:buChar char="●"/>
            </a:pPr>
            <a:r>
              <a:rPr lang="en-US" sz="2800">
                <a:latin typeface="Arial Narrow"/>
                <a:ea typeface="Arial Narrow"/>
                <a:cs typeface="Arial Narrow"/>
                <a:sym typeface="Arial Narrow"/>
              </a:rPr>
              <a:t>Instructor in Literacy and Special Education and Director of UWG Pre-Kindergarten Program (College of Education) </a:t>
            </a:r>
            <a:endParaRPr sz="28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 Narrow"/>
              <a:buChar char="●"/>
            </a:pPr>
            <a:r>
              <a:rPr lang="en-US" sz="2800">
                <a:latin typeface="Arial Narrow"/>
                <a:ea typeface="Arial Narrow"/>
                <a:cs typeface="Arial Narrow"/>
                <a:sym typeface="Arial Narrow"/>
              </a:rPr>
              <a:t>2016-2020</a:t>
            </a:r>
            <a:endParaRPr sz="28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 u="sng">
                <a:latin typeface="Arial Narrow"/>
                <a:ea typeface="Arial Narrow"/>
                <a:cs typeface="Arial Narrow"/>
                <a:sym typeface="Arial Narrow"/>
              </a:rPr>
              <a:t>Plans for retirement</a:t>
            </a:r>
            <a:r>
              <a:rPr lang="en-US" sz="2800">
                <a:latin typeface="Arial Narrow"/>
                <a:ea typeface="Arial Narrow"/>
                <a:cs typeface="Arial Narrow"/>
                <a:sym typeface="Arial Narrow"/>
              </a:rPr>
              <a:t>: working on a memoir about living in East Africa; traveling, maybe even back to East Africa</a:t>
            </a:r>
            <a:endParaRPr sz="2800"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8" name="Google Shape;248;p10" descr="A picture containing person, man, standing, holding&#10;&#10;Description generated with very high confidence"/>
          <p:cNvPicPr preferRelativeResize="0"/>
          <p:nvPr/>
        </p:nvPicPr>
        <p:blipFill rotWithShape="1">
          <a:blip r:embed="rId3">
            <a:alphaModFix/>
          </a:blip>
          <a:srcRect r="17817"/>
          <a:stretch/>
        </p:blipFill>
        <p:spPr>
          <a:xfrm>
            <a:off x="906350" y="886824"/>
            <a:ext cx="3257449" cy="4819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920f5e8053_0_23"/>
          <p:cNvSpPr txBox="1"/>
          <p:nvPr/>
        </p:nvSpPr>
        <p:spPr>
          <a:xfrm>
            <a:off x="458175" y="59125"/>
            <a:ext cx="11439900" cy="8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chemeClr val="accent1"/>
                </a:solidFill>
              </a:rPr>
              <a:t>JOHNNIE SAMPLES</a:t>
            </a:r>
            <a:endParaRPr sz="5400" b="1"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g920f5e8053_0_23"/>
          <p:cNvSpPr txBox="1"/>
          <p:nvPr/>
        </p:nvSpPr>
        <p:spPr>
          <a:xfrm>
            <a:off x="4567200" y="886825"/>
            <a:ext cx="6872400" cy="47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 Narrow"/>
              <a:buChar char="●"/>
            </a:pPr>
            <a:r>
              <a:rPr lang="en-US" sz="2800">
                <a:latin typeface="Arial Narrow"/>
                <a:ea typeface="Arial Narrow"/>
                <a:cs typeface="Arial Narrow"/>
                <a:sym typeface="Arial Narrow"/>
              </a:rPr>
              <a:t>Lead Teacher in UWG Pre-Kindergarten Program (College of Education)</a:t>
            </a:r>
            <a:endParaRPr sz="28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 Narrow"/>
              <a:buChar char="●"/>
            </a:pPr>
            <a:r>
              <a:rPr lang="en-US" sz="2800">
                <a:latin typeface="Arial Narrow"/>
                <a:ea typeface="Arial Narrow"/>
                <a:cs typeface="Arial Narrow"/>
                <a:sym typeface="Arial Narrow"/>
              </a:rPr>
              <a:t>1999-2020</a:t>
            </a:r>
            <a:endParaRPr sz="28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 u="sng">
                <a:latin typeface="Arial Narrow"/>
                <a:ea typeface="Arial Narrow"/>
                <a:cs typeface="Arial Narrow"/>
                <a:sym typeface="Arial Narrow"/>
              </a:rPr>
              <a:t>Plans for retirement</a:t>
            </a:r>
            <a:r>
              <a:rPr lang="en-US" sz="2800">
                <a:latin typeface="Arial Narrow"/>
                <a:ea typeface="Arial Narrow"/>
                <a:cs typeface="Arial Narrow"/>
                <a:sym typeface="Arial Narrow"/>
              </a:rPr>
              <a:t>: enjoying family, spending time with grandchildren and great grandchildren, and doing some traveling with her husband</a:t>
            </a:r>
            <a:endParaRPr sz="28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55" name="Google Shape;255;g920f5e8053_0_23" descr="A person smiling for the camera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10176"/>
          <a:stretch/>
        </p:blipFill>
        <p:spPr>
          <a:xfrm>
            <a:off x="922100" y="962100"/>
            <a:ext cx="3241700" cy="4772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920f5e8053_0_29"/>
          <p:cNvSpPr txBox="1"/>
          <p:nvPr/>
        </p:nvSpPr>
        <p:spPr>
          <a:xfrm>
            <a:off x="458175" y="59125"/>
            <a:ext cx="11439900" cy="8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chemeClr val="accent1"/>
                </a:solidFill>
              </a:rPr>
              <a:t>ROBERT M. SANDERS</a:t>
            </a:r>
            <a:endParaRPr sz="5400" b="1"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g920f5e8053_0_29"/>
          <p:cNvSpPr txBox="1"/>
          <p:nvPr/>
        </p:nvSpPr>
        <p:spPr>
          <a:xfrm>
            <a:off x="4581600" y="886825"/>
            <a:ext cx="6843600" cy="48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 Narrow"/>
              <a:buChar char="●"/>
            </a:pPr>
            <a:r>
              <a:rPr lang="en-US" sz="2800">
                <a:latin typeface="Arial Narrow"/>
                <a:ea typeface="Arial Narrow"/>
                <a:cs typeface="Arial Narrow"/>
                <a:sym typeface="Arial Narrow"/>
              </a:rPr>
              <a:t>Professor in Political Science (College of Social Sciences)</a:t>
            </a:r>
            <a:endParaRPr sz="28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 Narrow"/>
              <a:buChar char="●"/>
            </a:pPr>
            <a:r>
              <a:rPr lang="en-US" sz="2800">
                <a:latin typeface="Arial Narrow"/>
                <a:ea typeface="Arial Narrow"/>
                <a:cs typeface="Arial Narrow"/>
                <a:sym typeface="Arial Narrow"/>
              </a:rPr>
              <a:t>1992-2020</a:t>
            </a:r>
            <a:endParaRPr sz="28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 u="sng">
                <a:latin typeface="Arial Narrow"/>
                <a:ea typeface="Arial Narrow"/>
                <a:cs typeface="Arial Narrow"/>
                <a:sym typeface="Arial Narrow"/>
              </a:rPr>
              <a:t>Plans for retirement</a:t>
            </a:r>
            <a:r>
              <a:rPr lang="en-US" sz="2800">
                <a:latin typeface="Arial Narrow"/>
                <a:ea typeface="Arial Narrow"/>
                <a:cs typeface="Arial Narrow"/>
                <a:sym typeface="Arial Narrow"/>
              </a:rPr>
              <a:t>: continue work with Democratic party and Humane Society; eventually moving to Florida; writing (coauthor of a book on presidential impeachment, </a:t>
            </a:r>
            <a:r>
              <a:rPr lang="en-US" sz="2800" i="1">
                <a:latin typeface="Arial Narrow"/>
                <a:ea typeface="Arial Narrow"/>
                <a:cs typeface="Arial Narrow"/>
                <a:sym typeface="Arial Narrow"/>
              </a:rPr>
              <a:t>Politics of Impeachment</a:t>
            </a:r>
            <a:r>
              <a:rPr lang="en-US" sz="2800">
                <a:latin typeface="Arial Narrow"/>
                <a:ea typeface="Arial Narrow"/>
                <a:cs typeface="Arial Narrow"/>
                <a:sym typeface="Arial Narrow"/>
              </a:rPr>
              <a:t>, which is due out this summer)</a:t>
            </a:r>
            <a:endParaRPr sz="28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62" name="Google Shape;262;g920f5e8053_0_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6500" y="886825"/>
            <a:ext cx="3241700" cy="481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920f5e8053_0_35"/>
          <p:cNvSpPr txBox="1"/>
          <p:nvPr/>
        </p:nvSpPr>
        <p:spPr>
          <a:xfrm>
            <a:off x="458175" y="59125"/>
            <a:ext cx="11439900" cy="8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chemeClr val="accent1"/>
                </a:solidFill>
              </a:rPr>
              <a:t>JANE W. SMITH</a:t>
            </a:r>
            <a:endParaRPr sz="5400" b="1"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920f5e8053_0_35"/>
          <p:cNvSpPr txBox="1"/>
          <p:nvPr/>
        </p:nvSpPr>
        <p:spPr>
          <a:xfrm>
            <a:off x="4581600" y="886825"/>
            <a:ext cx="6829200" cy="48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 Narrow"/>
              <a:buChar char="●"/>
            </a:pPr>
            <a:r>
              <a:rPr lang="en-US" sz="2800">
                <a:latin typeface="Arial Narrow"/>
                <a:ea typeface="Arial Narrow"/>
                <a:cs typeface="Arial Narrow"/>
                <a:sym typeface="Arial Narrow"/>
              </a:rPr>
              <a:t>Office Coordinator in Small Business Center (Richards College of Business)</a:t>
            </a:r>
            <a:endParaRPr sz="28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 Narrow"/>
              <a:buChar char="●"/>
            </a:pPr>
            <a:r>
              <a:rPr lang="en-US" sz="2800">
                <a:latin typeface="Arial Narrow"/>
                <a:ea typeface="Arial Narrow"/>
                <a:cs typeface="Arial Narrow"/>
                <a:sym typeface="Arial Narrow"/>
              </a:rPr>
              <a:t>1999-2019</a:t>
            </a:r>
            <a:endParaRPr sz="2800"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 u="sng">
                <a:latin typeface="Arial Narrow"/>
                <a:ea typeface="Arial Narrow"/>
                <a:cs typeface="Arial Narrow"/>
                <a:sym typeface="Arial Narrow"/>
              </a:rPr>
              <a:t>Plans for retirement</a:t>
            </a:r>
            <a:r>
              <a:rPr lang="en-US" sz="2800">
                <a:latin typeface="Arial Narrow"/>
                <a:ea typeface="Arial Narrow"/>
                <a:cs typeface="Arial Narrow"/>
                <a:sym typeface="Arial Narrow"/>
              </a:rPr>
              <a:t>: gardening and reading; looking forward to travel adventures with friends</a:t>
            </a:r>
            <a:endParaRPr sz="2800"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69" name="Google Shape;269;g920f5e8053_0_35" descr="A person wearing a red shirt and smiling at the camera&#10;&#10;Description generated with very high confidence"/>
          <p:cNvPicPr preferRelativeResize="0"/>
          <p:nvPr/>
        </p:nvPicPr>
        <p:blipFill rotWithShape="1">
          <a:blip r:embed="rId3">
            <a:alphaModFix/>
          </a:blip>
          <a:srcRect b="1254"/>
          <a:stretch/>
        </p:blipFill>
        <p:spPr>
          <a:xfrm>
            <a:off x="893300" y="886825"/>
            <a:ext cx="3266776" cy="4832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920f5e8053_0_41"/>
          <p:cNvSpPr txBox="1"/>
          <p:nvPr/>
        </p:nvSpPr>
        <p:spPr>
          <a:xfrm>
            <a:off x="489850" y="59125"/>
            <a:ext cx="11408100" cy="8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chemeClr val="accent1"/>
                </a:solidFill>
              </a:rPr>
              <a:t>PHYLLIS ROBINSON SNIPES</a:t>
            </a:r>
            <a:endParaRPr sz="5400" b="1"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g920f5e8053_0_41"/>
          <p:cNvSpPr txBox="1"/>
          <p:nvPr/>
        </p:nvSpPr>
        <p:spPr>
          <a:xfrm>
            <a:off x="4567200" y="886825"/>
            <a:ext cx="6843600" cy="48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 Narrow"/>
              <a:buChar char="●"/>
            </a:pPr>
            <a:r>
              <a:rPr lang="en-US" sz="2600">
                <a:latin typeface="Arial Narrow"/>
                <a:ea typeface="Arial Narrow"/>
                <a:cs typeface="Arial Narrow"/>
                <a:sym typeface="Arial Narrow"/>
              </a:rPr>
              <a:t>Professor in School Library Media &amp; Technology Program - Department of Educational Technology and Foundations (College of Education)</a:t>
            </a:r>
            <a:endParaRPr sz="28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 Narrow"/>
              <a:buChar char="●"/>
            </a:pPr>
            <a:r>
              <a:rPr lang="en-US" sz="2600">
                <a:latin typeface="Arial Narrow"/>
                <a:ea typeface="Arial Narrow"/>
                <a:cs typeface="Arial Narrow"/>
                <a:sym typeface="Arial Narrow"/>
              </a:rPr>
              <a:t>1987-2004 (part time); 2005-2019 (full time)</a:t>
            </a:r>
            <a:endParaRPr sz="28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600"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600" u="sng">
                <a:latin typeface="Arial Narrow"/>
                <a:ea typeface="Arial Narrow"/>
                <a:cs typeface="Arial Narrow"/>
                <a:sym typeface="Arial Narrow"/>
              </a:rPr>
              <a:t>Plans for retirement</a:t>
            </a:r>
            <a:r>
              <a:rPr lang="en-US" sz="2600">
                <a:latin typeface="Arial Narrow"/>
                <a:ea typeface="Arial Narrow"/>
                <a:cs typeface="Arial Narrow"/>
                <a:sym typeface="Arial Narrow"/>
              </a:rPr>
              <a:t>: working with professional organizations, continuing to work on state-level issues; enjoying family</a:t>
            </a: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>
                <a:latin typeface="Arial Narrow"/>
                <a:ea typeface="Arial Narrow"/>
                <a:cs typeface="Arial Narrow"/>
                <a:sym typeface="Arial Narrow"/>
              </a:rPr>
              <a:t>time</a:t>
            </a:r>
            <a:endParaRPr sz="28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76" name="Google Shape;276;g920f5e8053_0_41" descr="A person who is smiling and looking at the camera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1254"/>
          <a:stretch/>
        </p:blipFill>
        <p:spPr>
          <a:xfrm>
            <a:off x="936475" y="886825"/>
            <a:ext cx="3169677" cy="4818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 txBox="1">
            <a:spLocks noGrp="1"/>
          </p:cNvSpPr>
          <p:nvPr>
            <p:ph type="title"/>
          </p:nvPr>
        </p:nvSpPr>
        <p:spPr>
          <a:xfrm>
            <a:off x="468800" y="0"/>
            <a:ext cx="11466900" cy="8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 Narrow"/>
              <a:buNone/>
            </a:pPr>
            <a:r>
              <a:rPr lang="en-US"/>
              <a:t>JERRY ALLEN</a:t>
            </a:r>
            <a:br>
              <a:rPr lang="en-US"/>
            </a:br>
            <a:br>
              <a:rPr lang="en-US" sz="2800" b="0">
                <a:latin typeface="Arial Narrow"/>
                <a:ea typeface="Arial Narrow"/>
                <a:cs typeface="Arial Narrow"/>
                <a:sym typeface="Arial Narrow"/>
              </a:rPr>
            </a:br>
            <a:endParaRPr sz="2800" b="0">
              <a:solidFill>
                <a:srgbClr val="D9192C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78" name="Google Shape;78;p4" descr="https://lh6.googleusercontent.com/EdoVJdQl1Ahp6K0onjLVjiHzRMiJAfPlo3Ka2F0ngiQtPvZOXkZvVaCzgpUmLE-eV30ciy_cDC59QZY7374qNL7VKzBg-oAIHGRqFBB56FTfWwYGQVlvcy_ne8rwfaU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7425" y="872100"/>
            <a:ext cx="3241025" cy="484782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4"/>
          <p:cNvSpPr txBox="1"/>
          <p:nvPr/>
        </p:nvSpPr>
        <p:spPr>
          <a:xfrm>
            <a:off x="4567200" y="872100"/>
            <a:ext cx="6872400" cy="48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Narrow"/>
              <a:buChar char="●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Manager of System Administration and Data Center </a:t>
            </a:r>
            <a:r>
              <a:rPr lang="en-US" sz="2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UWG Information Technology Services</a:t>
            </a:r>
            <a:r>
              <a:rPr lang="en-US" sz="2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 </a:t>
            </a:r>
            <a:endParaRPr sz="2800" b="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marR="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Narrow"/>
              <a:buChar char="●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2015-2019</a:t>
            </a:r>
            <a:endParaRPr sz="2800" b="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marR="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Narrow"/>
              <a:buChar char="●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14 years of related experience at Georgia State University</a:t>
            </a:r>
            <a:endParaRPr sz="28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sng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Plans for retirement</a:t>
            </a:r>
            <a:r>
              <a:rPr lang="en-US" sz="2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experiencing the adventure of visiting every national park in the United States; completing the Coweta County Extension Service Master Gardener course as of 4/1/19</a:t>
            </a:r>
            <a:br>
              <a:rPr lang="en-US" sz="2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920f5e8053_0_47"/>
          <p:cNvSpPr txBox="1"/>
          <p:nvPr/>
        </p:nvSpPr>
        <p:spPr>
          <a:xfrm>
            <a:off x="458175" y="59125"/>
            <a:ext cx="1143990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chemeClr val="accent1"/>
                </a:solidFill>
              </a:rPr>
              <a:t>TERESA STEADMAN</a:t>
            </a:r>
            <a:endParaRPr sz="5400" b="1"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g920f5e8053_0_47"/>
          <p:cNvSpPr txBox="1"/>
          <p:nvPr/>
        </p:nvSpPr>
        <p:spPr>
          <a:xfrm>
            <a:off x="4567200" y="950000"/>
            <a:ext cx="6843600" cy="47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 Narrow"/>
              <a:buChar char="●"/>
            </a:pPr>
            <a:r>
              <a:rPr lang="en-US" sz="2800">
                <a:latin typeface="Arial Narrow"/>
                <a:ea typeface="Arial Narrow"/>
                <a:cs typeface="Arial Narrow"/>
                <a:sym typeface="Arial Narrow"/>
              </a:rPr>
              <a:t>Executive Assistant (Student Affairs and Enrollment Management)</a:t>
            </a:r>
            <a:endParaRPr sz="28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 Narrow"/>
              <a:buChar char="●"/>
            </a:pPr>
            <a:r>
              <a:rPr lang="en-US" sz="2800">
                <a:latin typeface="Arial Narrow"/>
                <a:ea typeface="Arial Narrow"/>
                <a:cs typeface="Arial Narrow"/>
                <a:sym typeface="Arial Narrow"/>
              </a:rPr>
              <a:t>2009-2019</a:t>
            </a:r>
            <a:endParaRPr sz="28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 u="sng">
                <a:latin typeface="Arial Narrow"/>
                <a:ea typeface="Arial Narrow"/>
                <a:cs typeface="Arial Narrow"/>
                <a:sym typeface="Arial Narrow"/>
              </a:rPr>
              <a:t>Plans for retirement</a:t>
            </a:r>
            <a:r>
              <a:rPr lang="en-US" sz="2800">
                <a:latin typeface="Arial Narrow"/>
                <a:ea typeface="Arial Narrow"/>
                <a:cs typeface="Arial Narrow"/>
                <a:sym typeface="Arial Narrow"/>
              </a:rPr>
              <a:t>: visiting national parks, bird watching, spending time with grandchildren, being active in the community; "doing whatever I want when I want to do it"</a:t>
            </a:r>
            <a:endParaRPr sz="2800"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83" name="Google Shape;283;g920f5e8053_0_47" descr="A person wearing glasses and smiling at the camera&#10;&#10;Description generated with very high confidence"/>
          <p:cNvPicPr preferRelativeResize="0"/>
          <p:nvPr/>
        </p:nvPicPr>
        <p:blipFill rotWithShape="1">
          <a:blip r:embed="rId3">
            <a:alphaModFix/>
          </a:blip>
          <a:srcRect l="15308" r="9168"/>
          <a:stretch/>
        </p:blipFill>
        <p:spPr>
          <a:xfrm>
            <a:off x="864475" y="950000"/>
            <a:ext cx="3204600" cy="474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920f5e8053_0_53"/>
          <p:cNvSpPr txBox="1"/>
          <p:nvPr/>
        </p:nvSpPr>
        <p:spPr>
          <a:xfrm>
            <a:off x="458175" y="59125"/>
            <a:ext cx="11439900" cy="8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chemeClr val="accent1"/>
                </a:solidFill>
              </a:rPr>
              <a:t>LYNN WEATHERS WILKINSON</a:t>
            </a:r>
            <a:endParaRPr sz="5400" b="1"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g920f5e8053_0_53"/>
          <p:cNvSpPr txBox="1"/>
          <p:nvPr/>
        </p:nvSpPr>
        <p:spPr>
          <a:xfrm>
            <a:off x="4567200" y="886825"/>
            <a:ext cx="6858000" cy="48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 Narrow"/>
              <a:buChar char="●"/>
            </a:pPr>
            <a:r>
              <a:rPr lang="en-US" sz="2800">
                <a:latin typeface="Arial Narrow"/>
                <a:ea typeface="Arial Narrow"/>
                <a:cs typeface="Arial Narrow"/>
                <a:sym typeface="Arial Narrow"/>
              </a:rPr>
              <a:t>Administrative Assistant in the Academic Advisement Center (College of Education)</a:t>
            </a:r>
            <a:endParaRPr sz="28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 Narrow"/>
              <a:buChar char="●"/>
            </a:pPr>
            <a:r>
              <a:rPr lang="en-US" sz="2800">
                <a:latin typeface="Arial Narrow"/>
                <a:ea typeface="Arial Narrow"/>
                <a:cs typeface="Arial Narrow"/>
                <a:sym typeface="Arial Narrow"/>
              </a:rPr>
              <a:t>2009-2019</a:t>
            </a:r>
            <a:endParaRPr sz="28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 u="sng">
                <a:latin typeface="Arial Narrow"/>
                <a:ea typeface="Arial Narrow"/>
                <a:cs typeface="Arial Narrow"/>
                <a:sym typeface="Arial Narrow"/>
              </a:rPr>
              <a:t>Plans for retirement</a:t>
            </a:r>
            <a:r>
              <a:rPr lang="en-US" sz="2800">
                <a:latin typeface="Arial Narrow"/>
                <a:ea typeface="Arial Narrow"/>
                <a:cs typeface="Arial Narrow"/>
                <a:sym typeface="Arial Narrow"/>
              </a:rPr>
              <a:t>: having more opportunity and time to serve God; walking, traveling in the future, reading, and container gardening</a:t>
            </a:r>
            <a:endParaRPr sz="28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90" name="Google Shape;290;g920f5e8053_0_53"/>
          <p:cNvPicPr preferRelativeResize="0"/>
          <p:nvPr/>
        </p:nvPicPr>
        <p:blipFill rotWithShape="1">
          <a:blip r:embed="rId3">
            <a:alphaModFix/>
          </a:blip>
          <a:srcRect t="777" b="777"/>
          <a:stretch/>
        </p:blipFill>
        <p:spPr>
          <a:xfrm>
            <a:off x="938125" y="871775"/>
            <a:ext cx="3071375" cy="481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920f5e8053_0_59"/>
          <p:cNvSpPr txBox="1"/>
          <p:nvPr/>
        </p:nvSpPr>
        <p:spPr>
          <a:xfrm>
            <a:off x="458175" y="0"/>
            <a:ext cx="11439900" cy="8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chemeClr val="accent1"/>
                </a:solidFill>
              </a:rPr>
              <a:t>HOWARD WILLIAMS</a:t>
            </a:r>
            <a:endParaRPr sz="5400" b="1"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g920f5e8053_0_59"/>
          <p:cNvSpPr txBox="1"/>
          <p:nvPr/>
        </p:nvSpPr>
        <p:spPr>
          <a:xfrm>
            <a:off x="4581600" y="886800"/>
            <a:ext cx="6843600" cy="48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 Narrow"/>
              <a:buChar char="●"/>
            </a:pPr>
            <a:r>
              <a:rPr lang="en-US" sz="2800">
                <a:latin typeface="Arial Narrow"/>
                <a:ea typeface="Arial Narrow"/>
                <a:cs typeface="Arial Narrow"/>
                <a:sym typeface="Arial Narrow"/>
              </a:rPr>
              <a:t>Appliance Programmer in Information Technology Services</a:t>
            </a:r>
            <a:endParaRPr sz="2800"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 Narrow"/>
              <a:buChar char="●"/>
            </a:pPr>
            <a:r>
              <a:rPr lang="en-US" sz="2800">
                <a:latin typeface="Arial Narrow"/>
                <a:ea typeface="Arial Narrow"/>
                <a:cs typeface="Arial Narrow"/>
                <a:sym typeface="Arial Narrow"/>
              </a:rPr>
              <a:t>2007-2019</a:t>
            </a:r>
            <a:endParaRPr sz="2800"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 u="sng">
                <a:latin typeface="Arial Narrow"/>
                <a:ea typeface="Arial Narrow"/>
                <a:cs typeface="Arial Narrow"/>
                <a:sym typeface="Arial Narrow"/>
              </a:rPr>
              <a:t>Plans for retirement</a:t>
            </a:r>
            <a:r>
              <a:rPr lang="en-US" sz="2800">
                <a:latin typeface="Arial Narrow"/>
                <a:ea typeface="Arial Narrow"/>
                <a:cs typeface="Arial Narrow"/>
                <a:sym typeface="Arial Narrow"/>
              </a:rPr>
              <a:t>: playing golf, writing music, traveling the world, and gardening</a:t>
            </a:r>
            <a:endParaRPr sz="2800"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-15843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5"/>
              <a:buFont typeface="Arial"/>
              <a:buNone/>
            </a:pPr>
            <a:endParaRPr sz="2800"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97" name="Google Shape;297;g920f5e8053_0_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5900" y="886800"/>
            <a:ext cx="3214792" cy="482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9128ae2f23_0_0"/>
          <p:cNvSpPr txBox="1"/>
          <p:nvPr/>
        </p:nvSpPr>
        <p:spPr>
          <a:xfrm>
            <a:off x="458175" y="0"/>
            <a:ext cx="11439900" cy="8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chemeClr val="accent1"/>
                </a:solidFill>
              </a:rPr>
              <a:t>HOWARD WINTERS</a:t>
            </a:r>
            <a:endParaRPr sz="5400" b="1"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g9128ae2f23_0_0"/>
          <p:cNvSpPr txBox="1"/>
          <p:nvPr/>
        </p:nvSpPr>
        <p:spPr>
          <a:xfrm>
            <a:off x="4581600" y="886800"/>
            <a:ext cx="6843600" cy="48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 Narrow"/>
              <a:buChar char="●"/>
            </a:pPr>
            <a:r>
              <a:rPr lang="en-US" sz="2800">
                <a:latin typeface="Arial Narrow"/>
                <a:ea typeface="Arial Narrow"/>
                <a:cs typeface="Arial Narrow"/>
                <a:sym typeface="Arial Narrow"/>
              </a:rPr>
              <a:t>Custodial Superintendent in Campus Planning and Facilities (Custodial Services)</a:t>
            </a:r>
            <a:endParaRPr sz="28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 Narrow"/>
              <a:buChar char="●"/>
            </a:pPr>
            <a:r>
              <a:rPr lang="en-US" sz="2800">
                <a:latin typeface="Arial Narrow"/>
                <a:ea typeface="Arial Narrow"/>
                <a:cs typeface="Arial Narrow"/>
                <a:sym typeface="Arial Narrow"/>
              </a:rPr>
              <a:t>1985-2019</a:t>
            </a:r>
            <a:endParaRPr sz="28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 u="sng">
                <a:latin typeface="Arial Narrow"/>
                <a:ea typeface="Arial Narrow"/>
                <a:cs typeface="Arial Narrow"/>
                <a:sym typeface="Arial Narrow"/>
              </a:rPr>
              <a:t>Plans for retirement</a:t>
            </a:r>
            <a:r>
              <a:rPr lang="en-US" sz="2800">
                <a:latin typeface="Arial Narrow"/>
                <a:ea typeface="Arial Narrow"/>
                <a:cs typeface="Arial Narrow"/>
                <a:sym typeface="Arial Narrow"/>
              </a:rPr>
              <a:t>: working around the house, helping take care of parents, traveling, sleeping, and taking it easy</a:t>
            </a:r>
            <a:endParaRPr sz="28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304" name="Google Shape;304;g9128ae2f23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7675" y="886800"/>
            <a:ext cx="3328149" cy="482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920f5e8053_0_87"/>
          <p:cNvSpPr txBox="1"/>
          <p:nvPr/>
        </p:nvSpPr>
        <p:spPr>
          <a:xfrm>
            <a:off x="458175" y="0"/>
            <a:ext cx="11439900" cy="8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chemeClr val="accent1"/>
                </a:solidFill>
              </a:rPr>
              <a:t>MARY-KATHRYN ZACHARY, J.D.</a:t>
            </a:r>
            <a:endParaRPr/>
          </a:p>
        </p:txBody>
      </p:sp>
      <p:sp>
        <p:nvSpPr>
          <p:cNvPr id="310" name="Google Shape;310;g920f5e8053_0_87"/>
          <p:cNvSpPr txBox="1"/>
          <p:nvPr/>
        </p:nvSpPr>
        <p:spPr>
          <a:xfrm>
            <a:off x="4581600" y="886800"/>
            <a:ext cx="6829200" cy="48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 Narrow"/>
              <a:buChar char="●"/>
            </a:pPr>
            <a:r>
              <a:rPr lang="en-US" sz="2800">
                <a:latin typeface="Arial Narrow"/>
                <a:ea typeface="Arial Narrow"/>
                <a:cs typeface="Arial Narrow"/>
                <a:sym typeface="Arial Narrow"/>
              </a:rPr>
              <a:t>Professor of Business Administration in Management Department </a:t>
            </a:r>
            <a:endParaRPr sz="28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Arial Narrow"/>
                <a:ea typeface="Arial Narrow"/>
                <a:cs typeface="Arial Narrow"/>
                <a:sym typeface="Arial Narrow"/>
              </a:rPr>
              <a:t>(Richards College of Business)</a:t>
            </a:r>
            <a:endParaRPr sz="28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 Narrow"/>
              <a:buChar char="●"/>
            </a:pPr>
            <a:r>
              <a:rPr lang="en-US" sz="2800">
                <a:latin typeface="Arial Narrow"/>
                <a:ea typeface="Arial Narrow"/>
                <a:cs typeface="Arial Narrow"/>
                <a:sym typeface="Arial Narrow"/>
              </a:rPr>
              <a:t>1987-2019</a:t>
            </a:r>
            <a:endParaRPr sz="2800"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u="sng">
                <a:latin typeface="Arial Narrow"/>
                <a:ea typeface="Arial Narrow"/>
                <a:cs typeface="Arial Narrow"/>
                <a:sym typeface="Arial Narrow"/>
              </a:rPr>
              <a:t>Plans for retirement</a:t>
            </a:r>
            <a:r>
              <a:rPr lang="en-US" sz="2700">
                <a:latin typeface="Arial Narrow"/>
                <a:ea typeface="Arial Narrow"/>
                <a:cs typeface="Arial Narrow"/>
                <a:sym typeface="Arial Narrow"/>
              </a:rPr>
              <a:t>: use cookbooks bought at conferences during her career, international &amp; domestic travel, visit with family &amp; friends, pursue family genealogy/history, develop foreign language &amp; technology skills, write/publish non academic works, help libraries transcribe historical letters, work on health/fitness plans, and read whatever she wants! </a:t>
            </a: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  </a:t>
            </a:r>
            <a:endParaRPr sz="27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1" name="Google Shape;311;g920f5e8053_0_87" descr="A person who is smiling and looking at the camera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5544"/>
          <a:stretch/>
        </p:blipFill>
        <p:spPr>
          <a:xfrm>
            <a:off x="880950" y="886800"/>
            <a:ext cx="3196400" cy="486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920f5e8053_0_132"/>
          <p:cNvSpPr txBox="1">
            <a:spLocks noGrp="1"/>
          </p:cNvSpPr>
          <p:nvPr>
            <p:ph type="title"/>
          </p:nvPr>
        </p:nvSpPr>
        <p:spPr>
          <a:xfrm>
            <a:off x="-25" y="0"/>
            <a:ext cx="12192000" cy="57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D9192C"/>
              </a:buClr>
              <a:buSzPts val="3780"/>
              <a:buFont typeface="Arial Narrow"/>
              <a:buNone/>
            </a:pPr>
            <a:endParaRPr sz="55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D9192C"/>
              </a:buClr>
              <a:buSzPts val="3780"/>
              <a:buFont typeface="Arial Narrow"/>
              <a:buNone/>
            </a:pPr>
            <a:endParaRPr sz="55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D9192C"/>
                </a:solidFill>
                <a:latin typeface="Arial"/>
                <a:ea typeface="Arial"/>
                <a:cs typeface="Arial"/>
                <a:sym typeface="Arial"/>
              </a:rPr>
              <a:t>Recognition of Service</a:t>
            </a:r>
            <a:endParaRPr b="1">
              <a:solidFill>
                <a:srgbClr val="D9192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00" b="1">
                <a:solidFill>
                  <a:srgbClr val="D9192C"/>
                </a:solidFill>
                <a:latin typeface="Arial"/>
                <a:ea typeface="Arial"/>
                <a:cs typeface="Arial"/>
                <a:sym typeface="Arial"/>
              </a:rPr>
              <a:t>to the </a:t>
            </a:r>
            <a:endParaRPr sz="5100" b="1">
              <a:solidFill>
                <a:srgbClr val="D9192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00" b="1">
                <a:solidFill>
                  <a:srgbClr val="D9192C"/>
                </a:solidFill>
                <a:latin typeface="Arial"/>
                <a:ea typeface="Arial"/>
                <a:cs typeface="Arial"/>
                <a:sym typeface="Arial"/>
              </a:rPr>
              <a:t>Association of Retired Faculty &amp; Staff</a:t>
            </a:r>
            <a:endParaRPr sz="5100" b="1">
              <a:solidFill>
                <a:srgbClr val="D9192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D9192C"/>
              </a:buClr>
              <a:buSzPts val="3780"/>
              <a:buFont typeface="Arial Narrow"/>
              <a:buNone/>
            </a:pPr>
            <a:br>
              <a:rPr lang="en-US" sz="3900" b="1">
                <a:latin typeface="Arial"/>
                <a:ea typeface="Arial"/>
                <a:cs typeface="Arial"/>
                <a:sym typeface="Arial"/>
              </a:rPr>
            </a:br>
            <a:br>
              <a:rPr lang="en-US" sz="3780" b="1"/>
            </a:br>
            <a:br>
              <a:rPr lang="en-US" sz="3959"/>
            </a:br>
            <a:endParaRPr sz="3959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920f5e8053_0_99"/>
          <p:cNvSpPr txBox="1"/>
          <p:nvPr/>
        </p:nvSpPr>
        <p:spPr>
          <a:xfrm>
            <a:off x="75" y="59125"/>
            <a:ext cx="12192000" cy="8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chemeClr val="accent1"/>
                </a:solidFill>
              </a:rPr>
              <a:t>BRUCE LYON</a:t>
            </a:r>
            <a:endParaRPr/>
          </a:p>
        </p:txBody>
      </p:sp>
      <p:sp>
        <p:nvSpPr>
          <p:cNvPr id="323" name="Google Shape;323;g920f5e8053_0_99"/>
          <p:cNvSpPr txBox="1"/>
          <p:nvPr/>
        </p:nvSpPr>
        <p:spPr>
          <a:xfrm>
            <a:off x="5852950" y="1625825"/>
            <a:ext cx="5971200" cy="36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4" name="Google Shape;324;g920f5e8053_0_99"/>
          <p:cNvPicPr preferRelativeResize="0"/>
          <p:nvPr/>
        </p:nvPicPr>
        <p:blipFill rotWithShape="1">
          <a:blip r:embed="rId3">
            <a:alphaModFix/>
          </a:blip>
          <a:srcRect l="8081" r="8081"/>
          <a:stretch/>
        </p:blipFill>
        <p:spPr>
          <a:xfrm>
            <a:off x="4457750" y="886825"/>
            <a:ext cx="3276500" cy="484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920f5e8053_0_120"/>
          <p:cNvSpPr txBox="1"/>
          <p:nvPr/>
        </p:nvSpPr>
        <p:spPr>
          <a:xfrm>
            <a:off x="125" y="59125"/>
            <a:ext cx="12192000" cy="8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chemeClr val="accent1"/>
                </a:solidFill>
              </a:rPr>
              <a:t>TOM MACKEL</a:t>
            </a:r>
            <a:endParaRPr/>
          </a:p>
        </p:txBody>
      </p:sp>
      <p:pic>
        <p:nvPicPr>
          <p:cNvPr id="330" name="Google Shape;330;g920f5e8053_0_120"/>
          <p:cNvPicPr preferRelativeResize="0"/>
          <p:nvPr/>
        </p:nvPicPr>
        <p:blipFill rotWithShape="1">
          <a:blip r:embed="rId3">
            <a:alphaModFix/>
          </a:blip>
          <a:srcRect l="6148" r="6139"/>
          <a:stretch/>
        </p:blipFill>
        <p:spPr>
          <a:xfrm>
            <a:off x="4449800" y="886825"/>
            <a:ext cx="3247325" cy="480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920f5e8053_0_126"/>
          <p:cNvSpPr txBox="1"/>
          <p:nvPr/>
        </p:nvSpPr>
        <p:spPr>
          <a:xfrm>
            <a:off x="75" y="59125"/>
            <a:ext cx="12192000" cy="8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chemeClr val="accent1"/>
                </a:solidFill>
              </a:rPr>
              <a:t>KAREN SMITH</a:t>
            </a:r>
            <a:endParaRPr sz="5400" b="1"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6" name="Google Shape;336;g920f5e8053_0_126"/>
          <p:cNvPicPr preferRelativeResize="0"/>
          <p:nvPr/>
        </p:nvPicPr>
        <p:blipFill rotWithShape="1">
          <a:blip r:embed="rId3">
            <a:alphaModFix/>
          </a:blip>
          <a:srcRect l="10450" r="10442"/>
          <a:stretch/>
        </p:blipFill>
        <p:spPr>
          <a:xfrm>
            <a:off x="4457738" y="886825"/>
            <a:ext cx="3276525" cy="481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920f5e8053_0_105"/>
          <p:cNvSpPr txBox="1"/>
          <p:nvPr/>
        </p:nvSpPr>
        <p:spPr>
          <a:xfrm>
            <a:off x="75" y="59125"/>
            <a:ext cx="12192000" cy="8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chemeClr val="accent1"/>
                </a:solidFill>
              </a:rPr>
              <a:t>MITCH CLIFTON</a:t>
            </a:r>
            <a:endParaRPr sz="5400" b="1"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2" name="Google Shape;342;g920f5e8053_0_105"/>
          <p:cNvPicPr preferRelativeResize="0"/>
          <p:nvPr/>
        </p:nvPicPr>
        <p:blipFill rotWithShape="1">
          <a:blip r:embed="rId3">
            <a:alphaModFix/>
          </a:blip>
          <a:srcRect l="9136" r="9136"/>
          <a:stretch/>
        </p:blipFill>
        <p:spPr>
          <a:xfrm>
            <a:off x="4457813" y="886825"/>
            <a:ext cx="3276525" cy="484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"/>
          <p:cNvSpPr txBox="1">
            <a:spLocks noGrp="1"/>
          </p:cNvSpPr>
          <p:nvPr>
            <p:ph type="body" idx="1"/>
          </p:nvPr>
        </p:nvSpPr>
        <p:spPr>
          <a:xfrm>
            <a:off x="4581600" y="907675"/>
            <a:ext cx="6858000" cy="48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Narrow"/>
              <a:buChar char="●"/>
            </a:pPr>
            <a:r>
              <a:rPr lang="en-US" sz="2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HV Mechanic-Intermediate in Campus Planning and Facilities (Maintenance)</a:t>
            </a:r>
            <a:endParaRPr sz="280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Narrow"/>
              <a:buChar char="●"/>
            </a:pPr>
            <a:r>
              <a:rPr lang="en-US" sz="2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2001-2020</a:t>
            </a:r>
            <a:endParaRPr sz="280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Plans for retirement</a:t>
            </a:r>
            <a:r>
              <a:rPr lang="en-US" sz="2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: continuing to recover from surgery he had shortly after retiring; getting around on a knee scooter and golf cart, but looking forward to fishing and more gardening in the future</a:t>
            </a:r>
            <a:endParaRPr sz="280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title"/>
          </p:nvPr>
        </p:nvSpPr>
        <p:spPr>
          <a:xfrm>
            <a:off x="455425" y="0"/>
            <a:ext cx="9755400" cy="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BILLY R. BEARDEN</a:t>
            </a:r>
            <a:r>
              <a:rPr lang="en-US" b="0">
                <a:latin typeface="Arial"/>
                <a:ea typeface="Arial"/>
                <a:cs typeface="Arial"/>
                <a:sym typeface="Arial"/>
              </a:rPr>
              <a:t>  </a:t>
            </a:r>
            <a:r>
              <a:rPr lang="en-US" sz="44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    </a:t>
            </a:r>
            <a:endParaRPr b="0">
              <a:solidFill>
                <a:srgbClr val="D9192C"/>
              </a:solidFill>
            </a:endParaRPr>
          </a:p>
        </p:txBody>
      </p:sp>
      <p:pic>
        <p:nvPicPr>
          <p:cNvPr id="86" name="Google Shape;86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5900" y="790575"/>
            <a:ext cx="3209625" cy="4969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920f5e8053_0_114"/>
          <p:cNvSpPr txBox="1">
            <a:spLocks noGrp="1"/>
          </p:cNvSpPr>
          <p:nvPr>
            <p:ph type="title"/>
          </p:nvPr>
        </p:nvSpPr>
        <p:spPr>
          <a:xfrm>
            <a:off x="-125691" y="4431694"/>
            <a:ext cx="12418200" cy="14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 Narrow"/>
              <a:buNone/>
            </a:pPr>
            <a:r>
              <a:rPr lang="en-US"/>
              <a:t>CONGRATULATIONS TO OUR RETIREES!</a:t>
            </a:r>
            <a:endParaRPr/>
          </a:p>
        </p:txBody>
      </p:sp>
      <p:sp>
        <p:nvSpPr>
          <p:cNvPr id="349" name="Google Shape;349;g920f5e8053_0_114"/>
          <p:cNvSpPr txBox="1">
            <a:spLocks noGrp="1"/>
          </p:cNvSpPr>
          <p:nvPr>
            <p:ph type="body" idx="1"/>
          </p:nvPr>
        </p:nvSpPr>
        <p:spPr>
          <a:xfrm>
            <a:off x="609600" y="6267450"/>
            <a:ext cx="109728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74C55"/>
              </a:buClr>
              <a:buSzPts val="2200"/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6"/>
          <p:cNvSpPr txBox="1">
            <a:spLocks noGrp="1"/>
          </p:cNvSpPr>
          <p:nvPr>
            <p:ph type="body" idx="1"/>
          </p:nvPr>
        </p:nvSpPr>
        <p:spPr>
          <a:xfrm>
            <a:off x="4581600" y="901500"/>
            <a:ext cx="6858000" cy="48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Narrow"/>
              <a:buChar char="●"/>
            </a:pPr>
            <a:r>
              <a:rPr lang="en-US" sz="2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Administrative Assistant (and other roles) in College of Education</a:t>
            </a:r>
            <a:endParaRPr sz="280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Narrow"/>
              <a:buChar char="●"/>
            </a:pPr>
            <a:r>
              <a:rPr lang="en-US" sz="2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2000-2019</a:t>
            </a:r>
            <a:endParaRPr sz="280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Plans for Retirement</a:t>
            </a:r>
            <a:r>
              <a:rPr lang="en-US" sz="2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: traveling, including travel across the United States by train; visiting family, including spending time with grandchildren; reading; staying active in the community</a:t>
            </a:r>
            <a:endParaRPr sz="280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34290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192C"/>
              </a:buClr>
              <a:buSzPts val="3200"/>
              <a:buFont typeface="Arial"/>
              <a:buNone/>
            </a:pPr>
            <a:endParaRPr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442025" y="0"/>
            <a:ext cx="11666700" cy="9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CAROLYN BERRY</a:t>
            </a:r>
            <a:r>
              <a:rPr lang="en-US" b="0">
                <a:latin typeface="Arial"/>
                <a:ea typeface="Arial"/>
                <a:cs typeface="Arial"/>
                <a:sym typeface="Arial"/>
              </a:rPr>
              <a:t>   </a:t>
            </a:r>
            <a:endParaRPr b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" name="Google Shape;93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4575" y="901500"/>
            <a:ext cx="3223450" cy="487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7"/>
          <p:cNvSpPr txBox="1">
            <a:spLocks noGrp="1"/>
          </p:cNvSpPr>
          <p:nvPr>
            <p:ph type="body" idx="2"/>
          </p:nvPr>
        </p:nvSpPr>
        <p:spPr>
          <a:xfrm>
            <a:off x="4581600" y="901500"/>
            <a:ext cx="6829200" cy="48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Narrow"/>
              <a:buChar char="●"/>
            </a:pPr>
            <a:r>
              <a:rPr lang="en-US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Custodian-Associate in Campus Planning and Facilities (Custodial Services)</a:t>
            </a:r>
            <a:endParaRPr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Narrow"/>
              <a:buChar char="●"/>
            </a:pPr>
            <a:r>
              <a:rPr lang="en-US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1992-2019</a:t>
            </a:r>
            <a:endParaRPr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Plans for retirement</a:t>
            </a:r>
            <a:r>
              <a:rPr lang="en-US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: looking after grandchildren and providing transportation for people who can't drive or have no means of transportation on their own</a:t>
            </a:r>
            <a:endParaRPr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342900" lvl="0" indent="-165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192C"/>
              </a:buClr>
              <a:buSzPts val="2800"/>
              <a:buNone/>
            </a:pPr>
            <a:endParaRPr sz="26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99" name="Google Shape;99;p7"/>
          <p:cNvSpPr txBox="1">
            <a:spLocks noGrp="1"/>
          </p:cNvSpPr>
          <p:nvPr>
            <p:ph type="title"/>
          </p:nvPr>
        </p:nvSpPr>
        <p:spPr>
          <a:xfrm>
            <a:off x="442025" y="0"/>
            <a:ext cx="11666700" cy="9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PEGGY BOSTON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" name="Google Shape;100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0200" y="901500"/>
            <a:ext cx="3253026" cy="4852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 txBox="1">
            <a:spLocks noGrp="1"/>
          </p:cNvSpPr>
          <p:nvPr>
            <p:ph type="body" idx="3"/>
          </p:nvPr>
        </p:nvSpPr>
        <p:spPr>
          <a:xfrm>
            <a:off x="4581600" y="982250"/>
            <a:ext cx="6843600" cy="47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Narrow"/>
              <a:buChar char="●"/>
            </a:pPr>
            <a:r>
              <a:rPr lang="en-US" sz="2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Professor in Secondary Education (College of Education)</a:t>
            </a:r>
            <a:endParaRPr sz="280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Narrow"/>
              <a:buChar char="●"/>
            </a:pPr>
            <a:r>
              <a:rPr lang="en-US" sz="2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1996-2020</a:t>
            </a:r>
            <a:endParaRPr sz="280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Plans for retirement</a:t>
            </a:r>
            <a:r>
              <a:rPr lang="en-US" sz="2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: traveling around the world, including writing a blog </a:t>
            </a:r>
            <a:r>
              <a:rPr lang="en-US" sz="2800" i="1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Judy’s Sojourns</a:t>
            </a:r>
            <a:r>
              <a:rPr lang="en-US" sz="2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, continuing to work on accreditation visits; working with church and community</a:t>
            </a:r>
            <a:endParaRPr sz="280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342900" lvl="0" indent="-167640" algn="l" rtl="0">
              <a:spcBef>
                <a:spcPts val="0"/>
              </a:spcBef>
              <a:spcAft>
                <a:spcPts val="0"/>
              </a:spcAft>
              <a:buClr>
                <a:srgbClr val="D9192C"/>
              </a:buClr>
              <a:buSzPts val="2760"/>
              <a:buFont typeface="Arial"/>
              <a:buNone/>
            </a:pPr>
            <a:endParaRPr/>
          </a:p>
        </p:txBody>
      </p:sp>
      <p:sp>
        <p:nvSpPr>
          <p:cNvPr id="106" name="Google Shape;106;p8"/>
          <p:cNvSpPr txBox="1">
            <a:spLocks noGrp="1"/>
          </p:cNvSpPr>
          <p:nvPr>
            <p:ph type="title"/>
          </p:nvPr>
        </p:nvSpPr>
        <p:spPr>
          <a:xfrm>
            <a:off x="455425" y="0"/>
            <a:ext cx="11495400" cy="9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endParaRPr sz="4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JUDY DAVIS BUTLER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 Narrow"/>
              <a:buNone/>
            </a:pPr>
            <a:endParaRPr sz="3600" b="0">
              <a:solidFill>
                <a:srgbClr val="D9192C"/>
              </a:solidFill>
            </a:endParaRPr>
          </a:p>
        </p:txBody>
      </p:sp>
      <p:pic>
        <p:nvPicPr>
          <p:cNvPr id="107" name="Google Shape;107;p8" descr="A person wearing a suit and tie&#10;&#10;Description generated with very high confidence"/>
          <p:cNvPicPr preferRelativeResize="0"/>
          <p:nvPr/>
        </p:nvPicPr>
        <p:blipFill rotWithShape="1">
          <a:blip r:embed="rId3">
            <a:alphaModFix/>
          </a:blip>
          <a:srcRect b="1254"/>
          <a:stretch/>
        </p:blipFill>
        <p:spPr>
          <a:xfrm>
            <a:off x="1017075" y="907500"/>
            <a:ext cx="3254400" cy="483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90a1b33b5a_0_0"/>
          <p:cNvSpPr txBox="1">
            <a:spLocks noGrp="1"/>
          </p:cNvSpPr>
          <p:nvPr>
            <p:ph type="body" idx="2"/>
          </p:nvPr>
        </p:nvSpPr>
        <p:spPr>
          <a:xfrm>
            <a:off x="4581600" y="901500"/>
            <a:ext cx="6843600" cy="4852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Narrow"/>
              <a:buChar char="●"/>
            </a:pPr>
            <a:r>
              <a:rPr lang="en-US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Instructor in Early Childhood Education (College of Education)</a:t>
            </a:r>
            <a:endParaRPr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Narrow"/>
              <a:buChar char="●"/>
            </a:pPr>
            <a:r>
              <a:rPr lang="en-US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Director of Office of Field Experiences (College of Education)</a:t>
            </a:r>
            <a:endParaRPr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Narrow"/>
              <a:buChar char="●"/>
            </a:pPr>
            <a:r>
              <a:rPr lang="en-US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2009-2019</a:t>
            </a:r>
            <a:endParaRPr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Plans for retirement</a:t>
            </a:r>
            <a:r>
              <a:rPr lang="en-US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: enjoying family, traveling, and gardening</a:t>
            </a:r>
            <a:endParaRPr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g90a1b33b5a_0_0"/>
          <p:cNvSpPr txBox="1">
            <a:spLocks noGrp="1"/>
          </p:cNvSpPr>
          <p:nvPr>
            <p:ph type="title"/>
          </p:nvPr>
        </p:nvSpPr>
        <p:spPr>
          <a:xfrm>
            <a:off x="455425" y="0"/>
            <a:ext cx="11736600" cy="901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WANDA WALKER CALHOUN</a:t>
            </a:r>
            <a:r>
              <a:rPr lang="en-US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id="115" name="Google Shape;115;g90a1b33b5a_0_0" descr="A person smiling for the camera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9877"/>
          <a:stretch/>
        </p:blipFill>
        <p:spPr>
          <a:xfrm>
            <a:off x="957925" y="901500"/>
            <a:ext cx="3239626" cy="485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90a1b33b5a_0_7"/>
          <p:cNvSpPr txBox="1">
            <a:spLocks noGrp="1"/>
          </p:cNvSpPr>
          <p:nvPr>
            <p:ph type="body" idx="2"/>
          </p:nvPr>
        </p:nvSpPr>
        <p:spPr>
          <a:xfrm>
            <a:off x="4581600" y="886800"/>
            <a:ext cx="6843600" cy="4867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Narrow"/>
              <a:buChar char="●"/>
            </a:pPr>
            <a:r>
              <a:rPr lang="en-US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Senior Lab Coordinator in Geosciences Department (College of Science and Mathematics)</a:t>
            </a:r>
            <a:endParaRPr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Narrow"/>
              <a:buChar char="●"/>
            </a:pPr>
            <a:r>
              <a:rPr lang="en-US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1998-2019</a:t>
            </a:r>
            <a:endParaRPr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Plans for retirement</a:t>
            </a:r>
            <a:r>
              <a:rPr lang="en-US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: working with the environmental consulting firm he established and looking forward to traveling up and down the East Coast</a:t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22" name="Google Shape;122;g90a1b33b5a_0_7"/>
          <p:cNvSpPr txBox="1">
            <a:spLocks noGrp="1"/>
          </p:cNvSpPr>
          <p:nvPr>
            <p:ph type="title"/>
          </p:nvPr>
        </p:nvSpPr>
        <p:spPr>
          <a:xfrm>
            <a:off x="442025" y="0"/>
            <a:ext cx="11140500" cy="886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JOHN CONGLETON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" name="Google Shape;123;g90a1b33b5a_0_7" descr="A person wearing a hat&#10;&#10;Description generated with high confidence"/>
          <p:cNvPicPr preferRelativeResize="0"/>
          <p:nvPr/>
        </p:nvPicPr>
        <p:blipFill rotWithShape="1">
          <a:blip r:embed="rId3">
            <a:alphaModFix/>
          </a:blip>
          <a:srcRect r="16289"/>
          <a:stretch/>
        </p:blipFill>
        <p:spPr>
          <a:xfrm>
            <a:off x="959325" y="886800"/>
            <a:ext cx="3179125" cy="480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5_Custom Design">
  <a:themeElements>
    <a:clrScheme name="UWG">
      <a:dk1>
        <a:srgbClr val="0033A1"/>
      </a:dk1>
      <a:lt1>
        <a:srgbClr val="FFFFFF"/>
      </a:lt1>
      <a:dk2>
        <a:srgbClr val="B0B7BC"/>
      </a:dk2>
      <a:lt2>
        <a:srgbClr val="D7D7D7"/>
      </a:lt2>
      <a:accent1>
        <a:srgbClr val="6BABE5"/>
      </a:accent1>
      <a:accent2>
        <a:srgbClr val="DB1A21"/>
      </a:accent2>
      <a:accent3>
        <a:srgbClr val="0033A1"/>
      </a:accent3>
      <a:accent4>
        <a:srgbClr val="53565A"/>
      </a:accent4>
      <a:accent5>
        <a:srgbClr val="96979F"/>
      </a:accent5>
      <a:accent6>
        <a:srgbClr val="BD1719"/>
      </a:accent6>
      <a:hlink>
        <a:srgbClr val="FFFFFF"/>
      </a:hlink>
      <a:folHlink>
        <a:srgbClr val="00336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2020">
      <a:dk1>
        <a:srgbClr val="474C55"/>
      </a:dk1>
      <a:lt1>
        <a:srgbClr val="FFFFFF"/>
      </a:lt1>
      <a:dk2>
        <a:srgbClr val="737778"/>
      </a:dk2>
      <a:lt2>
        <a:srgbClr val="D7D7D7"/>
      </a:lt2>
      <a:accent1>
        <a:srgbClr val="6BABE5"/>
      </a:accent1>
      <a:accent2>
        <a:srgbClr val="DB1A21"/>
      </a:accent2>
      <a:accent3>
        <a:srgbClr val="0033A1"/>
      </a:accent3>
      <a:accent4>
        <a:srgbClr val="53565A"/>
      </a:accent4>
      <a:accent5>
        <a:srgbClr val="96979F"/>
      </a:accent5>
      <a:accent6>
        <a:srgbClr val="BD1719"/>
      </a:accent6>
      <a:hlink>
        <a:srgbClr val="FFFFFF"/>
      </a:hlink>
      <a:folHlink>
        <a:srgbClr val="00336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1422</Words>
  <Application>Microsoft Office PowerPoint</Application>
  <PresentationFormat>Widescreen</PresentationFormat>
  <Paragraphs>205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Arial Narrow</vt:lpstr>
      <vt:lpstr>5_Custom Design</vt:lpstr>
      <vt:lpstr>Custom Design</vt:lpstr>
      <vt:lpstr>2019 - 2020 RETIREES</vt:lpstr>
      <vt:lpstr>  HONORING 2019-2020 RETIREES UNIVERSITY OF WEST GEORGIA ASSOCIATION OF RETIRED FACULTY AND STAFF AUGUST 22, 2020   </vt:lpstr>
      <vt:lpstr>JERRY ALLEN  </vt:lpstr>
      <vt:lpstr>BILLY R. BEARDEN       </vt:lpstr>
      <vt:lpstr>CAROLYN BERRY   </vt:lpstr>
      <vt:lpstr>PEGGY BOSTON</vt:lpstr>
      <vt:lpstr> JUDY DAVIS BUTLER </vt:lpstr>
      <vt:lpstr>WANDA WALKER CALHOUN </vt:lpstr>
      <vt:lpstr>JOHN CONGLETON</vt:lpstr>
      <vt:lpstr>MICHEAL CRAFTON  </vt:lpstr>
      <vt:lpstr>TAMMY B. CREWS</vt:lpstr>
      <vt:lpstr>NANCY DUBOSE-WATKINS</vt:lpstr>
      <vt:lpstr>DALE K. DUFFEY  </vt:lpstr>
      <vt:lpstr>DOYLE FOLDS </vt:lpstr>
      <vt:lpstr>CHRIS GEIGER</vt:lpstr>
      <vt:lpstr>KAREN GIBBS</vt:lpstr>
      <vt:lpstr>LINDA A. HENSON</vt:lpstr>
      <vt:lpstr>KIM INGRAM</vt:lpstr>
      <vt:lpstr>DORIS RAILEY KIEH </vt:lpstr>
      <vt:lpstr>DAN LEWIS</vt:lpstr>
      <vt:lpstr>LAURA WHITE MAYFIELD</vt:lpstr>
      <vt:lpstr>PAT MURPHY</vt:lpstr>
      <vt:lpstr>KAREN S. O’CONNOR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Recognition of Service to the  Association of Retired Faculty &amp; Staff    </vt:lpstr>
      <vt:lpstr>PowerPoint Presentation</vt:lpstr>
      <vt:lpstr>PowerPoint Presentation</vt:lpstr>
      <vt:lpstr>PowerPoint Presentation</vt:lpstr>
      <vt:lpstr>PowerPoint Presentation</vt:lpstr>
      <vt:lpstr>CONGRATULATIONS TO OUR RETIREES!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2019 - 2020 RETIREES</dc:title>
  <dc:creator>Alyson Chester</dc:creator>
  <cp:lastModifiedBy>Therese Dingle</cp:lastModifiedBy>
  <cp:revision>2</cp:revision>
  <dcterms:created xsi:type="dcterms:W3CDTF">2015-05-11T18:47:14Z</dcterms:created>
  <dcterms:modified xsi:type="dcterms:W3CDTF">2021-03-08T19:14:16Z</dcterms:modified>
</cp:coreProperties>
</file>