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7"/>
  </p:handoutMasterIdLst>
  <p:sldIdLst>
    <p:sldId id="256" r:id="rId2"/>
    <p:sldId id="257" r:id="rId3"/>
    <p:sldId id="266" r:id="rId4"/>
    <p:sldId id="267" r:id="rId5"/>
    <p:sldId id="268" r:id="rId6"/>
    <p:sldId id="270" r:id="rId7"/>
    <p:sldId id="258" r:id="rId8"/>
    <p:sldId id="263" r:id="rId9"/>
    <p:sldId id="262" r:id="rId10"/>
    <p:sldId id="259" r:id="rId11"/>
    <p:sldId id="260" r:id="rId12"/>
    <p:sldId id="261" r:id="rId13"/>
    <p:sldId id="264" r:id="rId14"/>
    <p:sldId id="265" r:id="rId15"/>
    <p:sldId id="26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45" autoAdjust="0"/>
    <p:restoredTop sz="94660"/>
  </p:normalViewPr>
  <p:slideViewPr>
    <p:cSldViewPr>
      <p:cViewPr varScale="1">
        <p:scale>
          <a:sx n="103" d="100"/>
          <a:sy n="103" d="100"/>
        </p:scale>
        <p:origin x="-22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B9F9406-0552-4A34-8CF3-BCC6D6DFDF8F}" type="datetimeFigureOut">
              <a:rPr lang="en-US" smtClean="0"/>
              <a:t>9/18/2012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3ABF666-890A-4DF0-BDD4-2DFF75D5FB5D}" type="slidenum">
              <a:rPr lang="en-US" smtClean="0"/>
              <a:t>‹#›</a:t>
            </a:fld>
            <a:endParaRPr lang="en-US"/>
          </a:p>
        </p:txBody>
      </p:sp>
    </p:spTree>
    <p:extLst>
      <p:ext uri="{BB962C8B-B14F-4D97-AF65-F5344CB8AC3E}">
        <p14:creationId xmlns:p14="http://schemas.microsoft.com/office/powerpoint/2010/main" val="39981677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91C7A05-A6D4-4AF7-BBE0-066DFBC5E853}" type="datetimeFigureOut">
              <a:rPr lang="en-US" smtClean="0"/>
              <a:t>9/18/2012</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D6DF138-06E3-4987-9581-80E1B8369F97}"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1C7A05-A6D4-4AF7-BBE0-066DFBC5E853}" type="datetimeFigureOut">
              <a:rPr lang="en-US" smtClean="0"/>
              <a:t>9/18/2012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6DF138-06E3-4987-9581-80E1B8369F9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91C7A05-A6D4-4AF7-BBE0-066DFBC5E853}" type="datetimeFigureOut">
              <a:rPr lang="en-US" smtClean="0"/>
              <a:t>9/18/2012</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9D6DF138-06E3-4987-9581-80E1B8369F9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91C7A05-A6D4-4AF7-BBE0-066DFBC5E853}" type="datetimeFigureOut">
              <a:rPr lang="en-US" smtClean="0"/>
              <a:t>9/18/2012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D6DF138-06E3-4987-9581-80E1B8369F97}"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91C7A05-A6D4-4AF7-BBE0-066DFBC5E853}" type="datetimeFigureOut">
              <a:rPr lang="en-US" smtClean="0"/>
              <a:t>9/18/2012</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D6DF138-06E3-4987-9581-80E1B8369F97}"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91C7A05-A6D4-4AF7-BBE0-066DFBC5E853}" type="datetimeFigureOut">
              <a:rPr lang="en-US" smtClean="0"/>
              <a:t>9/18/2012</a:t>
            </a:fld>
            <a:endParaRPr lang="en-US" dirty="0"/>
          </a:p>
        </p:txBody>
      </p:sp>
      <p:sp>
        <p:nvSpPr>
          <p:cNvPr id="10" name="Slide Number Placeholder 9"/>
          <p:cNvSpPr>
            <a:spLocks noGrp="1"/>
          </p:cNvSpPr>
          <p:nvPr>
            <p:ph type="sldNum" sz="quarter" idx="16"/>
          </p:nvPr>
        </p:nvSpPr>
        <p:spPr/>
        <p:txBody>
          <a:bodyPr rtlCol="0"/>
          <a:lstStyle/>
          <a:p>
            <a:fld id="{9D6DF138-06E3-4987-9581-80E1B8369F97}"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91C7A05-A6D4-4AF7-BBE0-066DFBC5E853}" type="datetimeFigureOut">
              <a:rPr lang="en-US" smtClean="0"/>
              <a:t>9/18/2012</a:t>
            </a:fld>
            <a:endParaRPr lang="en-US" dirty="0"/>
          </a:p>
        </p:txBody>
      </p:sp>
      <p:sp>
        <p:nvSpPr>
          <p:cNvPr id="12" name="Slide Number Placeholder 11"/>
          <p:cNvSpPr>
            <a:spLocks noGrp="1"/>
          </p:cNvSpPr>
          <p:nvPr>
            <p:ph type="sldNum" sz="quarter" idx="16"/>
          </p:nvPr>
        </p:nvSpPr>
        <p:spPr/>
        <p:txBody>
          <a:bodyPr rtlCol="0"/>
          <a:lstStyle/>
          <a:p>
            <a:fld id="{9D6DF138-06E3-4987-9581-80E1B8369F97}"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1C7A05-A6D4-4AF7-BBE0-066DFBC5E853}" type="datetimeFigureOut">
              <a:rPr lang="en-US" smtClean="0"/>
              <a:t>9/18/2012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D6DF138-06E3-4987-9581-80E1B8369F9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C7A05-A6D4-4AF7-BBE0-066DFBC5E853}" type="datetimeFigureOut">
              <a:rPr lang="en-US" smtClean="0"/>
              <a:t>9/18/2012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D6DF138-06E3-4987-9581-80E1B8369F9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91C7A05-A6D4-4AF7-BBE0-066DFBC5E853}" type="datetimeFigureOut">
              <a:rPr lang="en-US" smtClean="0"/>
              <a:t>9/18/2012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D6DF138-06E3-4987-9581-80E1B8369F97}"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E91C7A05-A6D4-4AF7-BBE0-066DFBC5E853}" type="datetimeFigureOut">
              <a:rPr lang="en-US" smtClean="0"/>
              <a:t>9/18/2012</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D6DF138-06E3-4987-9581-80E1B8369F97}"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1C7A05-A6D4-4AF7-BBE0-066DFBC5E853}" type="datetimeFigureOut">
              <a:rPr lang="en-US" smtClean="0"/>
              <a:t>9/18/2012</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D6DF138-06E3-4987-9581-80E1B8369F9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westga.edu/writing/" TargetMode="External"/><Relationship Id="rId2" Type="http://schemas.openxmlformats.org/officeDocument/2006/relationships/hyperlink" Target="http://owl.english.purdue.edu/owl/resource/930/01/" TargetMode="External"/><Relationship Id="rId1" Type="http://schemas.openxmlformats.org/officeDocument/2006/relationships/slideLayout" Target="../slideLayouts/slideLayout2.xml"/><Relationship Id="rId4" Type="http://schemas.openxmlformats.org/officeDocument/2006/relationships/hyperlink" Target="http://irc.uconn.edu/PlagiarismModule/intro_m.ht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westga.edu/writing" TargetMode="External"/><Relationship Id="rId2" Type="http://schemas.openxmlformats.org/officeDocument/2006/relationships/hyperlink" Target="mailto:dtheobal@westga.edu" TargetMode="External"/><Relationship Id="rId1" Type="http://schemas.openxmlformats.org/officeDocument/2006/relationships/slideLayout" Target="../slideLayouts/slideLayout2.xml"/><Relationship Id="rId4" Type="http://schemas.openxmlformats.org/officeDocument/2006/relationships/hyperlink" Target="https://www.facebook.com/UniversityWritingCenteruw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Plagiarism</a:t>
            </a:r>
            <a:endParaRPr lang="en-US" dirty="0"/>
          </a:p>
        </p:txBody>
      </p:sp>
      <p:sp>
        <p:nvSpPr>
          <p:cNvPr id="3" name="Subtitle 2"/>
          <p:cNvSpPr>
            <a:spLocks noGrp="1"/>
          </p:cNvSpPr>
          <p:nvPr>
            <p:ph type="subTitle" idx="1"/>
          </p:nvPr>
        </p:nvSpPr>
        <p:spPr/>
        <p:txBody>
          <a:bodyPr/>
          <a:lstStyle/>
          <a:p>
            <a:r>
              <a:rPr lang="en-US" dirty="0" smtClean="0"/>
              <a:t>A bad plan. </a:t>
            </a:r>
            <a:endParaRPr lang="en-US" dirty="0"/>
          </a:p>
        </p:txBody>
      </p:sp>
    </p:spTree>
    <p:extLst>
      <p:ext uri="{BB962C8B-B14F-4D97-AF65-F5344CB8AC3E}">
        <p14:creationId xmlns:p14="http://schemas.microsoft.com/office/powerpoint/2010/main" val="2155488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sz="3600" b="1" dirty="0"/>
              <a:t>If a fact is not general knowledge, like the population of a town in Albania or the number of trashcans on campus, you </a:t>
            </a:r>
            <a:r>
              <a:rPr lang="en-US" sz="3600" b="1" dirty="0" smtClean="0"/>
              <a:t>[need/don’t need] </a:t>
            </a:r>
            <a:r>
              <a:rPr lang="en-US" sz="3600" b="1" dirty="0"/>
              <a:t>a citation and you </a:t>
            </a:r>
            <a:r>
              <a:rPr lang="en-US" sz="3600" b="1" dirty="0" smtClean="0"/>
              <a:t>[need/don’t need] </a:t>
            </a:r>
            <a:r>
              <a:rPr lang="en-US" sz="3600" b="1" dirty="0"/>
              <a:t>the source in your References.</a:t>
            </a:r>
          </a:p>
          <a:p>
            <a:endParaRPr lang="en-US" dirty="0"/>
          </a:p>
        </p:txBody>
      </p:sp>
    </p:spTree>
    <p:extLst>
      <p:ext uri="{BB962C8B-B14F-4D97-AF65-F5344CB8AC3E}">
        <p14:creationId xmlns:p14="http://schemas.microsoft.com/office/powerpoint/2010/main" val="2122755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sz="3600" b="1" dirty="0"/>
              <a:t>If you’ve listed a source in your References/Works Cited/Bibliography, and you quote directly (word for word) from it, you </a:t>
            </a:r>
            <a:r>
              <a:rPr lang="en-US" sz="3600" b="1" dirty="0" smtClean="0"/>
              <a:t>[need/don’t need] </a:t>
            </a:r>
            <a:r>
              <a:rPr lang="en-US" sz="3600" b="1" dirty="0"/>
              <a:t>to use quotation marks, and you </a:t>
            </a:r>
            <a:r>
              <a:rPr lang="en-US" sz="3600" b="1" dirty="0" smtClean="0"/>
              <a:t>[need/don’t need] </a:t>
            </a:r>
            <a:r>
              <a:rPr lang="en-US" sz="3600" b="1" dirty="0"/>
              <a:t>a citation. </a:t>
            </a:r>
          </a:p>
          <a:p>
            <a:endParaRPr lang="en-US" dirty="0"/>
          </a:p>
        </p:txBody>
      </p:sp>
    </p:spTree>
    <p:extLst>
      <p:ext uri="{BB962C8B-B14F-4D97-AF65-F5344CB8AC3E}">
        <p14:creationId xmlns:p14="http://schemas.microsoft.com/office/powerpoint/2010/main" val="4076297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important point…</a:t>
            </a:r>
            <a:endParaRPr lang="en-US" dirty="0"/>
          </a:p>
        </p:txBody>
      </p:sp>
      <p:sp>
        <p:nvSpPr>
          <p:cNvPr id="3" name="Content Placeholder 2"/>
          <p:cNvSpPr>
            <a:spLocks noGrp="1"/>
          </p:cNvSpPr>
          <p:nvPr>
            <p:ph sz="quarter" idx="1"/>
          </p:nvPr>
        </p:nvSpPr>
        <p:spPr/>
        <p:txBody>
          <a:bodyPr/>
          <a:lstStyle/>
          <a:p>
            <a:r>
              <a:rPr lang="en-US" dirty="0" smtClean="0"/>
              <a:t>Many students like to include summary in their essays/written assignments. While providing summary often gives clarity, be sure to give credit to the source from which you summarized. </a:t>
            </a:r>
          </a:p>
          <a:p>
            <a:r>
              <a:rPr lang="en-US" dirty="0" smtClean="0"/>
              <a:t>Also, remember to consult your professor/instructor before including summary in your assignment-many will find it acceptable in certain cases, while others will not want it included. </a:t>
            </a:r>
            <a:endParaRPr lang="en-US" dirty="0"/>
          </a:p>
        </p:txBody>
      </p:sp>
    </p:spTree>
    <p:extLst>
      <p:ext uri="{BB962C8B-B14F-4D97-AF65-F5344CB8AC3E}">
        <p14:creationId xmlns:p14="http://schemas.microsoft.com/office/powerpoint/2010/main" val="4124951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final tips: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4000" dirty="0" smtClean="0"/>
              <a:t>Be aware of what you read and, subsequently, what you choose to use in your paper.</a:t>
            </a:r>
          </a:p>
          <a:p>
            <a:r>
              <a:rPr lang="en-US" sz="4000" dirty="0" smtClean="0"/>
              <a:t>If in doubt, cite! (also, do not hesitate to check with professor(s), peers, handbooks, tutorial services, </a:t>
            </a:r>
            <a:r>
              <a:rPr lang="en-US" sz="4000" dirty="0" err="1" smtClean="0"/>
              <a:t>etc</a:t>
            </a:r>
            <a:r>
              <a:rPr lang="en-US" sz="4000" dirty="0" smtClean="0"/>
              <a:t>). </a:t>
            </a:r>
          </a:p>
          <a:p>
            <a:r>
              <a:rPr lang="en-US" sz="4000" dirty="0" smtClean="0"/>
              <a:t>Remember: it is better to be safe than sorry!</a:t>
            </a:r>
            <a:endParaRPr lang="en-US" sz="4000" dirty="0"/>
          </a:p>
        </p:txBody>
      </p:sp>
    </p:spTree>
    <p:extLst>
      <p:ext uri="{BB962C8B-B14F-4D97-AF65-F5344CB8AC3E}">
        <p14:creationId xmlns:p14="http://schemas.microsoft.com/office/powerpoint/2010/main" val="2398447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Where can I go to get help?</a:t>
            </a:r>
            <a:endParaRPr lang="en-US" dirty="0"/>
          </a:p>
        </p:txBody>
      </p:sp>
      <p:sp>
        <p:nvSpPr>
          <p:cNvPr id="3" name="Content Placeholder 2"/>
          <p:cNvSpPr>
            <a:spLocks noGrp="1"/>
          </p:cNvSpPr>
          <p:nvPr>
            <p:ph sz="quarter" idx="1"/>
          </p:nvPr>
        </p:nvSpPr>
        <p:spPr/>
        <p:txBody>
          <a:bodyPr>
            <a:normAutofit fontScale="85000" lnSpcReduction="10000"/>
          </a:bodyPr>
          <a:lstStyle/>
          <a:p>
            <a:r>
              <a:rPr lang="en-US" sz="4800" dirty="0">
                <a:hlinkClick r:id="rId2"/>
              </a:rPr>
              <a:t>http://owl.english.purdue.edu/owl/resource/930/01</a:t>
            </a:r>
            <a:r>
              <a:rPr lang="en-US" sz="4800" dirty="0" smtClean="0">
                <a:hlinkClick r:id="rId2"/>
              </a:rPr>
              <a:t>/</a:t>
            </a:r>
            <a:r>
              <a:rPr lang="en-US" sz="4800" dirty="0" smtClean="0"/>
              <a:t> (great website for assistance with writing)</a:t>
            </a:r>
          </a:p>
          <a:p>
            <a:r>
              <a:rPr lang="en-US" sz="4800" dirty="0" smtClean="0"/>
              <a:t>Professor, peers, tutoring services (</a:t>
            </a:r>
            <a:r>
              <a:rPr lang="en-US" sz="4800" dirty="0" smtClean="0">
                <a:hlinkClick r:id="rId3"/>
              </a:rPr>
              <a:t>UWC</a:t>
            </a:r>
            <a:r>
              <a:rPr lang="en-US" sz="4800" dirty="0" smtClean="0"/>
              <a:t>)</a:t>
            </a:r>
          </a:p>
          <a:p>
            <a:r>
              <a:rPr lang="en-US" sz="4800" u="sng" dirty="0">
                <a:hlinkClick r:id="rId4"/>
              </a:rPr>
              <a:t>http://irc.uconn.edu/PlagiarismModule/intro_m.htm</a:t>
            </a:r>
            <a:r>
              <a:rPr lang="en-US" sz="4800" dirty="0"/>
              <a:t> </a:t>
            </a:r>
          </a:p>
          <a:p>
            <a:endParaRPr lang="en-US" sz="4800" dirty="0"/>
          </a:p>
        </p:txBody>
      </p:sp>
    </p:spTree>
    <p:extLst>
      <p:ext uri="{BB962C8B-B14F-4D97-AF65-F5344CB8AC3E}">
        <p14:creationId xmlns:p14="http://schemas.microsoft.com/office/powerpoint/2010/main" val="2746652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dirty="0"/>
          </a:p>
        </p:txBody>
      </p:sp>
      <p:sp>
        <p:nvSpPr>
          <p:cNvPr id="3" name="Content Placeholder 2"/>
          <p:cNvSpPr>
            <a:spLocks noGrp="1"/>
          </p:cNvSpPr>
          <p:nvPr>
            <p:ph sz="quarter" idx="1"/>
          </p:nvPr>
        </p:nvSpPr>
        <p:spPr/>
        <p:txBody>
          <a:bodyPr/>
          <a:lstStyle/>
          <a:p>
            <a:r>
              <a:rPr lang="en-US" dirty="0" smtClean="0"/>
              <a:t>Duane Theobald</a:t>
            </a:r>
          </a:p>
          <a:p>
            <a:r>
              <a:rPr lang="en-US" dirty="0" smtClean="0"/>
              <a:t>Manager, University Writing Center</a:t>
            </a:r>
          </a:p>
          <a:p>
            <a:r>
              <a:rPr lang="en-US" dirty="0" smtClean="0">
                <a:hlinkClick r:id="rId2"/>
              </a:rPr>
              <a:t>dtheobal@westga.edu</a:t>
            </a:r>
            <a:endParaRPr lang="en-US" dirty="0" smtClean="0"/>
          </a:p>
          <a:p>
            <a:r>
              <a:rPr lang="en-US" dirty="0" smtClean="0">
                <a:hlinkClick r:id="rId3"/>
              </a:rPr>
              <a:t>www.westga.edu/writing</a:t>
            </a:r>
            <a:endParaRPr lang="en-US" dirty="0" smtClean="0"/>
          </a:p>
          <a:p>
            <a:r>
              <a:rPr lang="en-US" dirty="0" smtClean="0"/>
              <a:t>678-839-5312</a:t>
            </a:r>
          </a:p>
          <a:p>
            <a:r>
              <a:rPr lang="en-US" dirty="0" smtClean="0"/>
              <a:t>“Like” us on Facebook: </a:t>
            </a:r>
            <a:r>
              <a:rPr lang="en-US" dirty="0" smtClean="0">
                <a:hlinkClick r:id="rId4"/>
              </a:rPr>
              <a:t>University Writing Center (UWG)</a:t>
            </a:r>
            <a:endParaRPr lang="en-US" dirty="0" smtClean="0"/>
          </a:p>
        </p:txBody>
      </p:sp>
    </p:spTree>
    <p:extLst>
      <p:ext uri="{BB962C8B-B14F-4D97-AF65-F5344CB8AC3E}">
        <p14:creationId xmlns:p14="http://schemas.microsoft.com/office/powerpoint/2010/main" val="196418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from the beginning:</a:t>
            </a:r>
            <a:endParaRPr lang="en-US" dirty="0"/>
          </a:p>
        </p:txBody>
      </p:sp>
      <p:sp>
        <p:nvSpPr>
          <p:cNvPr id="3" name="Content Placeholder 2"/>
          <p:cNvSpPr>
            <a:spLocks noGrp="1"/>
          </p:cNvSpPr>
          <p:nvPr>
            <p:ph sz="quarter" idx="1"/>
          </p:nvPr>
        </p:nvSpPr>
        <p:spPr/>
        <p:txBody>
          <a:bodyPr>
            <a:noAutofit/>
          </a:bodyPr>
          <a:lstStyle/>
          <a:p>
            <a:r>
              <a:rPr lang="en-US" sz="6000" dirty="0" smtClean="0"/>
              <a:t>What is your working definition of plagiarism?</a:t>
            </a:r>
          </a:p>
          <a:p>
            <a:endParaRPr lang="en-US" sz="6000" dirty="0"/>
          </a:p>
          <a:p>
            <a:r>
              <a:rPr lang="en-US" sz="6000" dirty="0" smtClean="0"/>
              <a:t>Where did it come from?</a:t>
            </a:r>
            <a:endParaRPr lang="en-US" sz="6000" dirty="0"/>
          </a:p>
        </p:txBody>
      </p:sp>
    </p:spTree>
    <p:extLst>
      <p:ext uri="{BB962C8B-B14F-4D97-AF65-F5344CB8AC3E}">
        <p14:creationId xmlns:p14="http://schemas.microsoft.com/office/powerpoint/2010/main" val="1462760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Plagiarism</a:t>
            </a:r>
            <a:r>
              <a:rPr lang="en-US" dirty="0"/>
              <a:t> </a:t>
            </a:r>
            <a:r>
              <a:rPr lang="en-US" dirty="0" smtClean="0"/>
              <a:t>Defined</a:t>
            </a:r>
            <a:endParaRPr lang="en-US" dirty="0"/>
          </a:p>
        </p:txBody>
      </p:sp>
      <p:sp>
        <p:nvSpPr>
          <p:cNvPr id="3" name="Content Placeholder 2"/>
          <p:cNvSpPr>
            <a:spLocks noGrp="1"/>
          </p:cNvSpPr>
          <p:nvPr>
            <p:ph sz="quarter" idx="1"/>
          </p:nvPr>
        </p:nvSpPr>
        <p:spPr/>
        <p:txBody>
          <a:bodyPr/>
          <a:lstStyle/>
          <a:p>
            <a:r>
              <a:rPr lang="en-US" dirty="0" smtClean="0"/>
              <a:t>Using </a:t>
            </a:r>
            <a:r>
              <a:rPr lang="en-US" dirty="0"/>
              <a:t>the words and/or ideas of another without properly giving credit to the source(s</a:t>
            </a:r>
            <a:r>
              <a:rPr lang="en-US" dirty="0" smtClean="0"/>
              <a:t>)</a:t>
            </a:r>
          </a:p>
          <a:p>
            <a:r>
              <a:rPr lang="en-US" dirty="0" smtClean="0"/>
              <a:t>Unintentional plagiarism </a:t>
            </a:r>
            <a:r>
              <a:rPr lang="en-US" b="1" u="sng" dirty="0" smtClean="0"/>
              <a:t>is still</a:t>
            </a:r>
            <a:r>
              <a:rPr lang="en-US" dirty="0" smtClean="0"/>
              <a:t> plagiarism nonetheless.</a:t>
            </a:r>
          </a:p>
          <a:p>
            <a:r>
              <a:rPr lang="en-US" dirty="0" smtClean="0"/>
              <a:t>Other </a:t>
            </a:r>
            <a:r>
              <a:rPr lang="en-US" dirty="0"/>
              <a:t>acts such as "making up" sources, turning in work done in fulfillment of another course, or receiving excessive assistance are all forms of academic dishonesty, and subject to the penalties for plagiarism. </a:t>
            </a:r>
          </a:p>
        </p:txBody>
      </p:sp>
    </p:spTree>
    <p:extLst>
      <p:ext uri="{BB962C8B-B14F-4D97-AF65-F5344CB8AC3E}">
        <p14:creationId xmlns:p14="http://schemas.microsoft.com/office/powerpoint/2010/main" val="3672066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Excessive Collaboration</a:t>
            </a:r>
            <a:endParaRPr lang="en-US" dirty="0"/>
          </a:p>
        </p:txBody>
      </p:sp>
      <p:sp>
        <p:nvSpPr>
          <p:cNvPr id="3" name="Content Placeholder 2"/>
          <p:cNvSpPr>
            <a:spLocks noGrp="1"/>
          </p:cNvSpPr>
          <p:nvPr>
            <p:ph sz="quarter" idx="1"/>
          </p:nvPr>
        </p:nvSpPr>
        <p:spPr/>
        <p:txBody>
          <a:bodyPr>
            <a:normAutofit lnSpcReduction="10000"/>
          </a:bodyPr>
          <a:lstStyle/>
          <a:p>
            <a:r>
              <a:rPr lang="en-US" dirty="0"/>
              <a:t>Excessive Collaboration may be a good idea gone bad; or more correctly, perhaps it is a good idea merely misused. Students collaborate excessively when the end result of all the idea swapping, sharing, brainstorming, and conferring has been to obliterate one student’s voice and replace it with that of another. Student writers collaborate excessively when they abandon, wittingly or unwittingly, their own words and adopt, claiming them as their own, the ideas or exact phrasing of their collaborator. </a:t>
            </a:r>
          </a:p>
        </p:txBody>
      </p:sp>
    </p:spTree>
    <p:extLst>
      <p:ext uri="{BB962C8B-B14F-4D97-AF65-F5344CB8AC3E}">
        <p14:creationId xmlns:p14="http://schemas.microsoft.com/office/powerpoint/2010/main" val="284761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Plagiarism Penalties</a:t>
            </a:r>
            <a:endParaRPr lang="en-US" dirty="0"/>
          </a:p>
        </p:txBody>
      </p:sp>
      <p:sp>
        <p:nvSpPr>
          <p:cNvPr id="3" name="Content Placeholder 2"/>
          <p:cNvSpPr>
            <a:spLocks noGrp="1"/>
          </p:cNvSpPr>
          <p:nvPr>
            <p:ph sz="quarter" idx="1"/>
          </p:nvPr>
        </p:nvSpPr>
        <p:spPr/>
        <p:txBody>
          <a:bodyPr/>
          <a:lstStyle/>
          <a:p>
            <a:r>
              <a:rPr lang="en-US" dirty="0"/>
              <a:t>Each incidence of plagiarism is subject to review and consideration by the instructor, and is subject to a range of penalties including but not limited to failing the assignment, failing the course, and referral to the disciplinary review board (which may ultimately result in the expulsion, suspension, or disciplinary removal of the </a:t>
            </a:r>
            <a:r>
              <a:rPr lang="en-US" dirty="0" smtClean="0"/>
              <a:t>student). </a:t>
            </a:r>
          </a:p>
          <a:p>
            <a:r>
              <a:rPr lang="en-US" b="1" u="sng" dirty="0" smtClean="0"/>
              <a:t>Bottom line: DON’T DO IT!!!!</a:t>
            </a:r>
            <a:endParaRPr lang="en-US" b="1" u="sng" dirty="0"/>
          </a:p>
        </p:txBody>
      </p:sp>
    </p:spTree>
    <p:extLst>
      <p:ext uri="{BB962C8B-B14F-4D97-AF65-F5344CB8AC3E}">
        <p14:creationId xmlns:p14="http://schemas.microsoft.com/office/powerpoint/2010/main" val="3133395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this isn’t enough to consider…</a:t>
            </a:r>
            <a:endParaRPr lang="en-US" dirty="0"/>
          </a:p>
        </p:txBody>
      </p:sp>
      <p:sp>
        <p:nvSpPr>
          <p:cNvPr id="3" name="Content Placeholder 2"/>
          <p:cNvSpPr>
            <a:spLocks noGrp="1"/>
          </p:cNvSpPr>
          <p:nvPr>
            <p:ph sz="quarter" idx="1"/>
          </p:nvPr>
        </p:nvSpPr>
        <p:spPr/>
        <p:txBody>
          <a:bodyPr/>
          <a:lstStyle/>
          <a:p>
            <a:r>
              <a:rPr lang="en-US" dirty="0" smtClean="0"/>
              <a:t>Software exists that can be utilized to detect plagiarism and originality!</a:t>
            </a:r>
            <a:endParaRPr lang="en-US" dirty="0"/>
          </a:p>
          <a:p>
            <a:pPr lvl="1"/>
            <a:r>
              <a:rPr lang="en-US" dirty="0" smtClean="0"/>
              <a:t>Make sure you are aware that professors and instructors have these tools at their disposal. True, they have their intuition and experience, but other resources help recognize plagiarism as well. </a:t>
            </a:r>
          </a:p>
          <a:p>
            <a:pPr marL="365760" lvl="1" indent="0">
              <a:buNone/>
            </a:pPr>
            <a:endParaRPr lang="en-US" dirty="0"/>
          </a:p>
        </p:txBody>
      </p:sp>
    </p:spTree>
    <p:extLst>
      <p:ext uri="{BB962C8B-B14F-4D97-AF65-F5344CB8AC3E}">
        <p14:creationId xmlns:p14="http://schemas.microsoft.com/office/powerpoint/2010/main" val="3031690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practice:</a:t>
            </a:r>
            <a:endParaRPr lang="en-US" dirty="0"/>
          </a:p>
        </p:txBody>
      </p:sp>
      <p:sp>
        <p:nvSpPr>
          <p:cNvPr id="3" name="Content Placeholder 2"/>
          <p:cNvSpPr>
            <a:spLocks noGrp="1"/>
          </p:cNvSpPr>
          <p:nvPr>
            <p:ph sz="quarter" idx="1"/>
          </p:nvPr>
        </p:nvSpPr>
        <p:spPr>
          <a:xfrm>
            <a:off x="457200" y="1752600"/>
            <a:ext cx="8153400" cy="4495800"/>
          </a:xfrm>
        </p:spPr>
        <p:txBody>
          <a:bodyPr>
            <a:normAutofit/>
          </a:bodyPr>
          <a:lstStyle/>
          <a:p>
            <a:r>
              <a:rPr lang="en-US" sz="3600" b="1" dirty="0"/>
              <a:t>If a fact is general knowledge, like the boiling point of water </a:t>
            </a:r>
            <a:r>
              <a:rPr lang="en-US" sz="3600" b="1" dirty="0" smtClean="0"/>
              <a:t>or </a:t>
            </a:r>
            <a:r>
              <a:rPr lang="en-US" sz="3600" b="1" dirty="0"/>
              <a:t>the years of Queen Elizabeth’s reign, you [</a:t>
            </a:r>
            <a:r>
              <a:rPr lang="en-US" sz="3600" b="1" dirty="0" smtClean="0"/>
              <a:t>need/don’t need] </a:t>
            </a:r>
            <a:r>
              <a:rPr lang="en-US" sz="3600" b="1" dirty="0"/>
              <a:t>a citation and you </a:t>
            </a:r>
            <a:r>
              <a:rPr lang="en-US" sz="3600" b="1" dirty="0" smtClean="0"/>
              <a:t>[need/don’t need] </a:t>
            </a:r>
            <a:r>
              <a:rPr lang="en-US" sz="3600" b="1" dirty="0"/>
              <a:t>the source in your References.</a:t>
            </a:r>
          </a:p>
          <a:p>
            <a:endParaRPr lang="en-US" dirty="0"/>
          </a:p>
        </p:txBody>
      </p:sp>
    </p:spTree>
    <p:extLst>
      <p:ext uri="{BB962C8B-B14F-4D97-AF65-F5344CB8AC3E}">
        <p14:creationId xmlns:p14="http://schemas.microsoft.com/office/powerpoint/2010/main" val="991993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sz="4000" b="1" dirty="0"/>
              <a:t>If you’ve changed the words of a sentence or passage but preserved the main idea, you </a:t>
            </a:r>
            <a:r>
              <a:rPr lang="en-US" sz="4000" b="1" dirty="0" smtClean="0"/>
              <a:t>[need/don’t need] </a:t>
            </a:r>
            <a:r>
              <a:rPr lang="en-US" sz="4000" b="1" dirty="0"/>
              <a:t>quotation marks, and you </a:t>
            </a:r>
            <a:r>
              <a:rPr lang="en-US" sz="4000" b="1" dirty="0" smtClean="0"/>
              <a:t>[need/don’t need] </a:t>
            </a:r>
            <a:r>
              <a:rPr lang="en-US" sz="4000" b="1" dirty="0"/>
              <a:t>a citation. </a:t>
            </a:r>
          </a:p>
          <a:p>
            <a:endParaRPr lang="en-US" dirty="0"/>
          </a:p>
        </p:txBody>
      </p:sp>
    </p:spTree>
    <p:extLst>
      <p:ext uri="{BB962C8B-B14F-4D97-AF65-F5344CB8AC3E}">
        <p14:creationId xmlns:p14="http://schemas.microsoft.com/office/powerpoint/2010/main" val="2292172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sz="4000" b="1" dirty="0"/>
              <a:t>If you are presenting your interpretation of another writer’s ideas, you </a:t>
            </a:r>
            <a:r>
              <a:rPr lang="en-US" sz="4000" b="1" dirty="0" smtClean="0"/>
              <a:t>[need/don’t need] </a:t>
            </a:r>
            <a:r>
              <a:rPr lang="en-US" sz="4000" b="1" dirty="0"/>
              <a:t>a citation for your thoughts, and you </a:t>
            </a:r>
            <a:r>
              <a:rPr lang="en-US" sz="4000" b="1" dirty="0" smtClean="0"/>
              <a:t>[need/don’t need] </a:t>
            </a:r>
            <a:r>
              <a:rPr lang="en-US" sz="4000" b="1" dirty="0"/>
              <a:t>a citation for what came from the text. </a:t>
            </a:r>
          </a:p>
          <a:p>
            <a:endParaRPr lang="en-US" dirty="0"/>
          </a:p>
        </p:txBody>
      </p:sp>
    </p:spTree>
    <p:extLst>
      <p:ext uri="{BB962C8B-B14F-4D97-AF65-F5344CB8AC3E}">
        <p14:creationId xmlns:p14="http://schemas.microsoft.com/office/powerpoint/2010/main" val="38252144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329</TotalTime>
  <Words>680</Words>
  <Application>Microsoft Office PowerPoint</Application>
  <PresentationFormat>On-screen Show (4:3)</PresentationFormat>
  <Paragraphs>42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Plagiarism</vt:lpstr>
      <vt:lpstr>Start from the beginning:</vt:lpstr>
      <vt:lpstr>Plagiarism Defined</vt:lpstr>
      <vt:lpstr>Excessive Collaboration</vt:lpstr>
      <vt:lpstr>Plagiarism Penalties</vt:lpstr>
      <vt:lpstr>If this isn’t enough to consider…</vt:lpstr>
      <vt:lpstr>Let’s practice:</vt:lpstr>
      <vt:lpstr>PowerPoint Presentation</vt:lpstr>
      <vt:lpstr>PowerPoint Presentation</vt:lpstr>
      <vt:lpstr>PowerPoint Presentation</vt:lpstr>
      <vt:lpstr>PowerPoint Presentation</vt:lpstr>
      <vt:lpstr>Another important point…</vt:lpstr>
      <vt:lpstr>A few final tips:</vt:lpstr>
      <vt:lpstr>Where can I go to get help?</vt:lpstr>
      <vt:lpstr>Questions?</vt:lpstr>
    </vt:vector>
  </TitlesOfParts>
  <Company>UWG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PLagiarism</dc:title>
  <dc:creator>COAS</dc:creator>
  <cp:lastModifiedBy>Duane Theobald</cp:lastModifiedBy>
  <cp:revision>19</cp:revision>
  <cp:lastPrinted>2012-09-17T17:33:53Z</cp:lastPrinted>
  <dcterms:created xsi:type="dcterms:W3CDTF">2012-02-08T19:48:44Z</dcterms:created>
  <dcterms:modified xsi:type="dcterms:W3CDTF">2012-09-18T15:31:57Z</dcterms:modified>
</cp:coreProperties>
</file>